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66" r:id="rId7"/>
    <p:sldId id="258" r:id="rId8"/>
    <p:sldId id="260" r:id="rId9"/>
    <p:sldId id="259" r:id="rId10"/>
    <p:sldId id="261" r:id="rId11"/>
    <p:sldId id="262" r:id="rId12"/>
    <p:sldId id="263" r:id="rId13"/>
    <p:sldId id="268" r:id="rId14"/>
    <p:sldId id="269" r:id="rId15"/>
    <p:sldId id="270" r:id="rId16"/>
    <p:sldId id="271" r:id="rId17"/>
    <p:sldId id="276" r:id="rId18"/>
    <p:sldId id="277" r:id="rId19"/>
    <p:sldId id="272" r:id="rId20"/>
    <p:sldId id="274" r:id="rId21"/>
    <p:sldId id="278"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50DB3D-796A-4126-8A4B-CC6C32059F15}" v="1" dt="2026-01-08T14:43:32.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309B13-A31B-436B-A4F4-1EB432487DA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9E5C19B-4ED8-4B8E-8EE8-AC6F367000FA}">
      <dgm:prSet/>
      <dgm:spPr/>
      <dgm:t>
        <a:bodyPr/>
        <a:lstStyle/>
        <a:p>
          <a:pPr rtl="0"/>
          <a:r>
            <a:rPr lang="en-GB" dirty="0">
              <a:latin typeface="Grandview Display"/>
            </a:rPr>
            <a:t>You are studying for the</a:t>
          </a:r>
          <a:r>
            <a:rPr lang="en-GB" dirty="0"/>
            <a:t> Level 4 Award in Teaching </a:t>
          </a:r>
          <a:r>
            <a:rPr lang="en-GB" dirty="0">
              <a:latin typeface="Grandview Display"/>
            </a:rPr>
            <a:t>Fundamentals</a:t>
          </a:r>
        </a:p>
      </dgm:t>
    </dgm:pt>
    <dgm:pt modelId="{5562FD92-C947-4C0F-BAC4-01F410C937C8}" type="parTrans" cxnId="{676613C1-06B3-4A6B-AE9F-57111F7DF04B}">
      <dgm:prSet/>
      <dgm:spPr/>
      <dgm:t>
        <a:bodyPr/>
        <a:lstStyle/>
        <a:p>
          <a:endParaRPr lang="en-US"/>
        </a:p>
      </dgm:t>
    </dgm:pt>
    <dgm:pt modelId="{1ED37F20-FE50-4BE4-B6B1-EAB7D1B16FF7}" type="sibTrans" cxnId="{676613C1-06B3-4A6B-AE9F-57111F7DF04B}">
      <dgm:prSet/>
      <dgm:spPr/>
      <dgm:t>
        <a:bodyPr/>
        <a:lstStyle/>
        <a:p>
          <a:endParaRPr lang="en-US"/>
        </a:p>
      </dgm:t>
    </dgm:pt>
    <dgm:pt modelId="{92C2ED96-B5FD-41A9-B27C-E65F075C3354}">
      <dgm:prSet/>
      <dgm:spPr/>
      <dgm:t>
        <a:bodyPr/>
        <a:lstStyle/>
        <a:p>
          <a:r>
            <a:rPr lang="en-GB" dirty="0"/>
            <a:t>You are assessed against 3 units: Professional Values (Unit 1), Professional Skills (Unit 2) and Pedagogy* (Unit 3) *educational research which tells us what makes ‘good’ teaching and learning</a:t>
          </a:r>
          <a:endParaRPr lang="en-US" dirty="0"/>
        </a:p>
      </dgm:t>
    </dgm:pt>
    <dgm:pt modelId="{5BD07D30-1209-41F6-B013-01D881EC83A7}" type="parTrans" cxnId="{6938DF55-0913-4436-B3C7-2240BE3AF615}">
      <dgm:prSet/>
      <dgm:spPr/>
      <dgm:t>
        <a:bodyPr/>
        <a:lstStyle/>
        <a:p>
          <a:endParaRPr lang="en-US"/>
        </a:p>
      </dgm:t>
    </dgm:pt>
    <dgm:pt modelId="{24DC640A-9FF0-4093-A56A-B35C717D85F8}" type="sibTrans" cxnId="{6938DF55-0913-4436-B3C7-2240BE3AF615}">
      <dgm:prSet/>
      <dgm:spPr/>
      <dgm:t>
        <a:bodyPr/>
        <a:lstStyle/>
        <a:p>
          <a:endParaRPr lang="en-US"/>
        </a:p>
      </dgm:t>
    </dgm:pt>
    <dgm:pt modelId="{BFBC2C2F-26F2-463B-A67F-B6D4E9A16053}">
      <dgm:prSet/>
      <dgm:spPr/>
      <dgm:t>
        <a:bodyPr/>
        <a:lstStyle/>
        <a:p>
          <a:r>
            <a:rPr lang="en-GB" dirty="0"/>
            <a:t>You will develop an understanding of your school’s key policies including Safeguarding, Health and Safety, Behaviour.</a:t>
          </a:r>
          <a:endParaRPr lang="en-US" dirty="0"/>
        </a:p>
      </dgm:t>
    </dgm:pt>
    <dgm:pt modelId="{2C52996C-043E-4DB2-97E6-354AA653C458}" type="parTrans" cxnId="{F215190F-F3A1-4C5A-A651-1E92F55292AE}">
      <dgm:prSet/>
      <dgm:spPr/>
      <dgm:t>
        <a:bodyPr/>
        <a:lstStyle/>
        <a:p>
          <a:endParaRPr lang="en-US"/>
        </a:p>
      </dgm:t>
    </dgm:pt>
    <dgm:pt modelId="{60EDB82E-7AAA-4DF1-A0FC-BA2081D1DA4B}" type="sibTrans" cxnId="{F215190F-F3A1-4C5A-A651-1E92F55292AE}">
      <dgm:prSet/>
      <dgm:spPr/>
      <dgm:t>
        <a:bodyPr/>
        <a:lstStyle/>
        <a:p>
          <a:endParaRPr lang="en-US"/>
        </a:p>
      </dgm:t>
    </dgm:pt>
    <dgm:pt modelId="{365369CC-9D2C-4685-A6F0-F6E596CAC504}">
      <dgm:prSet/>
      <dgm:spPr/>
      <dgm:t>
        <a:bodyPr/>
        <a:lstStyle/>
        <a:p>
          <a:r>
            <a:rPr lang="en-GB" dirty="0"/>
            <a:t>You will start to build fundamental teaching skills like managing behaviour, planning lessons and assessment</a:t>
          </a:r>
          <a:endParaRPr lang="en-US" dirty="0"/>
        </a:p>
      </dgm:t>
    </dgm:pt>
    <dgm:pt modelId="{304D1D19-BF02-458C-AFC5-A20FA61EF3C0}" type="parTrans" cxnId="{F70F8950-BD9E-457E-97B7-FB11B6A80B6A}">
      <dgm:prSet/>
      <dgm:spPr/>
      <dgm:t>
        <a:bodyPr/>
        <a:lstStyle/>
        <a:p>
          <a:endParaRPr lang="en-US"/>
        </a:p>
      </dgm:t>
    </dgm:pt>
    <dgm:pt modelId="{D06BF62A-C583-42CF-8A97-D36F12C4AAD7}" type="sibTrans" cxnId="{F70F8950-BD9E-457E-97B7-FB11B6A80B6A}">
      <dgm:prSet/>
      <dgm:spPr/>
      <dgm:t>
        <a:bodyPr/>
        <a:lstStyle/>
        <a:p>
          <a:endParaRPr lang="en-US"/>
        </a:p>
      </dgm:t>
    </dgm:pt>
    <dgm:pt modelId="{D84D0F09-1C81-4FAC-8585-5C6E5E9FF7C3}">
      <dgm:prSet/>
      <dgm:spPr/>
      <dgm:t>
        <a:bodyPr/>
        <a:lstStyle/>
        <a:p>
          <a:r>
            <a:rPr lang="en-GB" dirty="0"/>
            <a:t>You will research your placement school by completing tasks and interviewing colleagues, so you can appreciate ‘what works’ and ‘what happens’ at your placement school.</a:t>
          </a:r>
          <a:endParaRPr lang="en-US" dirty="0"/>
        </a:p>
      </dgm:t>
    </dgm:pt>
    <dgm:pt modelId="{A311D01A-947F-42E2-9D11-2D73FD9074FC}" type="parTrans" cxnId="{17CACA3C-4E15-4437-8E51-D467274F9817}">
      <dgm:prSet/>
      <dgm:spPr/>
      <dgm:t>
        <a:bodyPr/>
        <a:lstStyle/>
        <a:p>
          <a:endParaRPr lang="en-US"/>
        </a:p>
      </dgm:t>
    </dgm:pt>
    <dgm:pt modelId="{FD13E42A-0149-46B2-A6AF-F5F3F6767A00}" type="sibTrans" cxnId="{17CACA3C-4E15-4437-8E51-D467274F9817}">
      <dgm:prSet/>
      <dgm:spPr/>
      <dgm:t>
        <a:bodyPr/>
        <a:lstStyle/>
        <a:p>
          <a:endParaRPr lang="en-US"/>
        </a:p>
      </dgm:t>
    </dgm:pt>
    <dgm:pt modelId="{D8BDE528-BDFC-4129-811A-E56A072930C9}">
      <dgm:prSet/>
      <dgm:spPr/>
      <dgm:t>
        <a:bodyPr/>
        <a:lstStyle/>
        <a:p>
          <a:r>
            <a:rPr lang="en-GB" dirty="0"/>
            <a:t>You will find a way to ‘add value’ to your school by completing a piece of work that is going to help make your colleagues’ lives easier or better.</a:t>
          </a:r>
          <a:endParaRPr lang="en-US" dirty="0"/>
        </a:p>
      </dgm:t>
    </dgm:pt>
    <dgm:pt modelId="{B503119C-0BD0-4035-9A8B-DA89B2A26876}" type="parTrans" cxnId="{254D5A33-96DD-4055-B578-73ECD55BE282}">
      <dgm:prSet/>
      <dgm:spPr/>
      <dgm:t>
        <a:bodyPr/>
        <a:lstStyle/>
        <a:p>
          <a:endParaRPr lang="en-US"/>
        </a:p>
      </dgm:t>
    </dgm:pt>
    <dgm:pt modelId="{6F8086CE-F5D9-46C1-9795-FAF90F3D87BE}" type="sibTrans" cxnId="{254D5A33-96DD-4055-B578-73ECD55BE282}">
      <dgm:prSet/>
      <dgm:spPr/>
      <dgm:t>
        <a:bodyPr/>
        <a:lstStyle/>
        <a:p>
          <a:endParaRPr lang="en-US"/>
        </a:p>
      </dgm:t>
    </dgm:pt>
    <dgm:pt modelId="{059C210B-2BB7-4C84-A587-1A1606AA963F}">
      <dgm:prSet/>
      <dgm:spPr/>
      <dgm:t>
        <a:bodyPr/>
        <a:lstStyle/>
        <a:p>
          <a:r>
            <a:rPr lang="en-GB" dirty="0"/>
            <a:t>You will work closely with your in-school mentor/professional colleagues to develop your personal and professional skills, which may lead to teacher training</a:t>
          </a:r>
          <a:endParaRPr lang="en-US" dirty="0"/>
        </a:p>
      </dgm:t>
    </dgm:pt>
    <dgm:pt modelId="{E3F9E5C3-CE3C-44B2-9EB6-057882E57DEF}" type="parTrans" cxnId="{AD97E86F-CA87-42AD-A823-46008DEEF9AA}">
      <dgm:prSet/>
      <dgm:spPr/>
      <dgm:t>
        <a:bodyPr/>
        <a:lstStyle/>
        <a:p>
          <a:endParaRPr lang="en-US"/>
        </a:p>
      </dgm:t>
    </dgm:pt>
    <dgm:pt modelId="{42F32663-7B39-44DB-88E5-8ED0D7C6A98D}" type="sibTrans" cxnId="{AD97E86F-CA87-42AD-A823-46008DEEF9AA}">
      <dgm:prSet/>
      <dgm:spPr/>
      <dgm:t>
        <a:bodyPr/>
        <a:lstStyle/>
        <a:p>
          <a:endParaRPr lang="en-US"/>
        </a:p>
      </dgm:t>
    </dgm:pt>
    <dgm:pt modelId="{22334404-9442-4D62-B0E4-AF8801BACDED}">
      <dgm:prSet phldr="0"/>
      <dgm:spPr/>
      <dgm:t>
        <a:bodyPr/>
        <a:lstStyle/>
        <a:p>
          <a:r>
            <a:rPr lang="en-GB" dirty="0">
              <a:latin typeface="Grandview Display"/>
            </a:rPr>
            <a:t>It</a:t>
          </a:r>
          <a:r>
            <a:rPr lang="en-GB" dirty="0"/>
            <a:t> aims to integrate you into school life and the professional responsibilities and skills of an educational practitioner</a:t>
          </a:r>
        </a:p>
      </dgm:t>
    </dgm:pt>
    <dgm:pt modelId="{532B6C02-B8AD-4E26-BDF2-ED3D902CA301}" type="parTrans" cxnId="{7079D57E-3371-4F15-B13B-1B7727BE882B}">
      <dgm:prSet/>
      <dgm:spPr/>
    </dgm:pt>
    <dgm:pt modelId="{F46D5AE7-B19F-45DE-8C08-5D00764D07F0}" type="sibTrans" cxnId="{7079D57E-3371-4F15-B13B-1B7727BE882B}">
      <dgm:prSet/>
      <dgm:spPr/>
    </dgm:pt>
    <dgm:pt modelId="{51EEECDD-BFD1-4F0D-AF05-42D664050D1E}" type="pres">
      <dgm:prSet presAssocID="{FC309B13-A31B-436B-A4F4-1EB432487DAC}" presName="diagram" presStyleCnt="0">
        <dgm:presLayoutVars>
          <dgm:dir/>
          <dgm:resizeHandles val="exact"/>
        </dgm:presLayoutVars>
      </dgm:prSet>
      <dgm:spPr/>
    </dgm:pt>
    <dgm:pt modelId="{C50CB0D4-BC36-442F-A6D7-86D840A89A61}" type="pres">
      <dgm:prSet presAssocID="{69E5C19B-4ED8-4B8E-8EE8-AC6F367000FA}" presName="node" presStyleLbl="node1" presStyleIdx="0" presStyleCnt="8">
        <dgm:presLayoutVars>
          <dgm:bulletEnabled val="1"/>
        </dgm:presLayoutVars>
      </dgm:prSet>
      <dgm:spPr/>
    </dgm:pt>
    <dgm:pt modelId="{BB934941-C683-47C4-AC5A-B6A678864E2B}" type="pres">
      <dgm:prSet presAssocID="{1ED37F20-FE50-4BE4-B6B1-EAB7D1B16FF7}" presName="sibTrans" presStyleCnt="0"/>
      <dgm:spPr/>
    </dgm:pt>
    <dgm:pt modelId="{0808B355-3BEE-4C05-810C-F98CBDEB16B2}" type="pres">
      <dgm:prSet presAssocID="{22334404-9442-4D62-B0E4-AF8801BACDED}" presName="node" presStyleLbl="node1" presStyleIdx="1" presStyleCnt="8">
        <dgm:presLayoutVars>
          <dgm:bulletEnabled val="1"/>
        </dgm:presLayoutVars>
      </dgm:prSet>
      <dgm:spPr/>
    </dgm:pt>
    <dgm:pt modelId="{F901BA3F-09A3-48A1-9C50-833D12EB66B6}" type="pres">
      <dgm:prSet presAssocID="{F46D5AE7-B19F-45DE-8C08-5D00764D07F0}" presName="sibTrans" presStyleCnt="0"/>
      <dgm:spPr/>
    </dgm:pt>
    <dgm:pt modelId="{ED7D42F9-8CA3-40BA-AB4E-82555C1DA088}" type="pres">
      <dgm:prSet presAssocID="{92C2ED96-B5FD-41A9-B27C-E65F075C3354}" presName="node" presStyleLbl="node1" presStyleIdx="2" presStyleCnt="8">
        <dgm:presLayoutVars>
          <dgm:bulletEnabled val="1"/>
        </dgm:presLayoutVars>
      </dgm:prSet>
      <dgm:spPr/>
    </dgm:pt>
    <dgm:pt modelId="{5E81F5E8-5973-4B57-9C4F-B42D6DDDC8C9}" type="pres">
      <dgm:prSet presAssocID="{24DC640A-9FF0-4093-A56A-B35C717D85F8}" presName="sibTrans" presStyleCnt="0"/>
      <dgm:spPr/>
    </dgm:pt>
    <dgm:pt modelId="{D3A47421-7FD9-4931-8569-CC336D5D6E21}" type="pres">
      <dgm:prSet presAssocID="{BFBC2C2F-26F2-463B-A67F-B6D4E9A16053}" presName="node" presStyleLbl="node1" presStyleIdx="3" presStyleCnt="8">
        <dgm:presLayoutVars>
          <dgm:bulletEnabled val="1"/>
        </dgm:presLayoutVars>
      </dgm:prSet>
      <dgm:spPr/>
    </dgm:pt>
    <dgm:pt modelId="{E21A44CE-4123-49D9-9EA7-673FFAEB6EF4}" type="pres">
      <dgm:prSet presAssocID="{60EDB82E-7AAA-4DF1-A0FC-BA2081D1DA4B}" presName="sibTrans" presStyleCnt="0"/>
      <dgm:spPr/>
    </dgm:pt>
    <dgm:pt modelId="{FC9B690F-B49D-4A66-9DCC-C03DC2FA4E33}" type="pres">
      <dgm:prSet presAssocID="{365369CC-9D2C-4685-A6F0-F6E596CAC504}" presName="node" presStyleLbl="node1" presStyleIdx="4" presStyleCnt="8">
        <dgm:presLayoutVars>
          <dgm:bulletEnabled val="1"/>
        </dgm:presLayoutVars>
      </dgm:prSet>
      <dgm:spPr/>
    </dgm:pt>
    <dgm:pt modelId="{089412D3-C5B4-4F8D-B79E-2B76C569E479}" type="pres">
      <dgm:prSet presAssocID="{D06BF62A-C583-42CF-8A97-D36F12C4AAD7}" presName="sibTrans" presStyleCnt="0"/>
      <dgm:spPr/>
    </dgm:pt>
    <dgm:pt modelId="{B3EA48EE-E5BF-40BD-A217-069528FF31C8}" type="pres">
      <dgm:prSet presAssocID="{D84D0F09-1C81-4FAC-8585-5C6E5E9FF7C3}" presName="node" presStyleLbl="node1" presStyleIdx="5" presStyleCnt="8">
        <dgm:presLayoutVars>
          <dgm:bulletEnabled val="1"/>
        </dgm:presLayoutVars>
      </dgm:prSet>
      <dgm:spPr/>
    </dgm:pt>
    <dgm:pt modelId="{783EE598-33A2-458F-8215-7646D04CA251}" type="pres">
      <dgm:prSet presAssocID="{FD13E42A-0149-46B2-A6AF-F5F3F6767A00}" presName="sibTrans" presStyleCnt="0"/>
      <dgm:spPr/>
    </dgm:pt>
    <dgm:pt modelId="{7E7C4BF7-CA8D-466F-B7C8-7AC677FF10E0}" type="pres">
      <dgm:prSet presAssocID="{D8BDE528-BDFC-4129-811A-E56A072930C9}" presName="node" presStyleLbl="node1" presStyleIdx="6" presStyleCnt="8">
        <dgm:presLayoutVars>
          <dgm:bulletEnabled val="1"/>
        </dgm:presLayoutVars>
      </dgm:prSet>
      <dgm:spPr/>
    </dgm:pt>
    <dgm:pt modelId="{32D404F7-8664-4EF0-B964-96669E048202}" type="pres">
      <dgm:prSet presAssocID="{6F8086CE-F5D9-46C1-9795-FAF90F3D87BE}" presName="sibTrans" presStyleCnt="0"/>
      <dgm:spPr/>
    </dgm:pt>
    <dgm:pt modelId="{971DCD3A-48E8-4D54-A7E0-8B964BB39F9B}" type="pres">
      <dgm:prSet presAssocID="{059C210B-2BB7-4C84-A587-1A1606AA963F}" presName="node" presStyleLbl="node1" presStyleIdx="7" presStyleCnt="8">
        <dgm:presLayoutVars>
          <dgm:bulletEnabled val="1"/>
        </dgm:presLayoutVars>
      </dgm:prSet>
      <dgm:spPr/>
    </dgm:pt>
  </dgm:ptLst>
  <dgm:cxnLst>
    <dgm:cxn modelId="{442E420B-4CE2-4517-A4D9-20B51F711CE1}" type="presOf" srcId="{D8BDE528-BDFC-4129-811A-E56A072930C9}" destId="{7E7C4BF7-CA8D-466F-B7C8-7AC677FF10E0}" srcOrd="0" destOrd="0" presId="urn:microsoft.com/office/officeart/2005/8/layout/default"/>
    <dgm:cxn modelId="{F215190F-F3A1-4C5A-A651-1E92F55292AE}" srcId="{FC309B13-A31B-436B-A4F4-1EB432487DAC}" destId="{BFBC2C2F-26F2-463B-A67F-B6D4E9A16053}" srcOrd="3" destOrd="0" parTransId="{2C52996C-043E-4DB2-97E6-354AA653C458}" sibTransId="{60EDB82E-7AAA-4DF1-A0FC-BA2081D1DA4B}"/>
    <dgm:cxn modelId="{21611D18-0745-4B78-8CF0-F2BBEF1F8921}" type="presOf" srcId="{69E5C19B-4ED8-4B8E-8EE8-AC6F367000FA}" destId="{C50CB0D4-BC36-442F-A6D7-86D840A89A61}" srcOrd="0" destOrd="0" presId="urn:microsoft.com/office/officeart/2005/8/layout/default"/>
    <dgm:cxn modelId="{254D5A33-96DD-4055-B578-73ECD55BE282}" srcId="{FC309B13-A31B-436B-A4F4-1EB432487DAC}" destId="{D8BDE528-BDFC-4129-811A-E56A072930C9}" srcOrd="6" destOrd="0" parTransId="{B503119C-0BD0-4035-9A8B-DA89B2A26876}" sibTransId="{6F8086CE-F5D9-46C1-9795-FAF90F3D87BE}"/>
    <dgm:cxn modelId="{F63BD633-AD4D-4AB4-ABDD-C74D53087D7B}" type="presOf" srcId="{059C210B-2BB7-4C84-A587-1A1606AA963F}" destId="{971DCD3A-48E8-4D54-A7E0-8B964BB39F9B}" srcOrd="0" destOrd="0" presId="urn:microsoft.com/office/officeart/2005/8/layout/default"/>
    <dgm:cxn modelId="{17CACA3C-4E15-4437-8E51-D467274F9817}" srcId="{FC309B13-A31B-436B-A4F4-1EB432487DAC}" destId="{D84D0F09-1C81-4FAC-8585-5C6E5E9FF7C3}" srcOrd="5" destOrd="0" parTransId="{A311D01A-947F-42E2-9D11-2D73FD9074FC}" sibTransId="{FD13E42A-0149-46B2-A6AF-F5F3F6767A00}"/>
    <dgm:cxn modelId="{1552BE43-ED55-4A58-B6AF-EADCB9AF93B4}" type="presOf" srcId="{D84D0F09-1C81-4FAC-8585-5C6E5E9FF7C3}" destId="{B3EA48EE-E5BF-40BD-A217-069528FF31C8}" srcOrd="0" destOrd="0" presId="urn:microsoft.com/office/officeart/2005/8/layout/default"/>
    <dgm:cxn modelId="{A675174B-F736-44F5-A973-0F6B1BA5A44D}" type="presOf" srcId="{92C2ED96-B5FD-41A9-B27C-E65F075C3354}" destId="{ED7D42F9-8CA3-40BA-AB4E-82555C1DA088}" srcOrd="0" destOrd="0" presId="urn:microsoft.com/office/officeart/2005/8/layout/default"/>
    <dgm:cxn modelId="{8827214B-9F2B-4F25-8B08-F485092CE909}" type="presOf" srcId="{365369CC-9D2C-4685-A6F0-F6E596CAC504}" destId="{FC9B690F-B49D-4A66-9DCC-C03DC2FA4E33}" srcOrd="0" destOrd="0" presId="urn:microsoft.com/office/officeart/2005/8/layout/default"/>
    <dgm:cxn modelId="{AD97E86F-CA87-42AD-A823-46008DEEF9AA}" srcId="{FC309B13-A31B-436B-A4F4-1EB432487DAC}" destId="{059C210B-2BB7-4C84-A587-1A1606AA963F}" srcOrd="7" destOrd="0" parTransId="{E3F9E5C3-CE3C-44B2-9EB6-057882E57DEF}" sibTransId="{42F32663-7B39-44DB-88E5-8ED0D7C6A98D}"/>
    <dgm:cxn modelId="{F70F8950-BD9E-457E-97B7-FB11B6A80B6A}" srcId="{FC309B13-A31B-436B-A4F4-1EB432487DAC}" destId="{365369CC-9D2C-4685-A6F0-F6E596CAC504}" srcOrd="4" destOrd="0" parTransId="{304D1D19-BF02-458C-AFC5-A20FA61EF3C0}" sibTransId="{D06BF62A-C583-42CF-8A97-D36F12C4AAD7}"/>
    <dgm:cxn modelId="{6938DF55-0913-4436-B3C7-2240BE3AF615}" srcId="{FC309B13-A31B-436B-A4F4-1EB432487DAC}" destId="{92C2ED96-B5FD-41A9-B27C-E65F075C3354}" srcOrd="2" destOrd="0" parTransId="{5BD07D30-1209-41F6-B013-01D881EC83A7}" sibTransId="{24DC640A-9FF0-4093-A56A-B35C717D85F8}"/>
    <dgm:cxn modelId="{7079D57E-3371-4F15-B13B-1B7727BE882B}" srcId="{FC309B13-A31B-436B-A4F4-1EB432487DAC}" destId="{22334404-9442-4D62-B0E4-AF8801BACDED}" srcOrd="1" destOrd="0" parTransId="{532B6C02-B8AD-4E26-BDF2-ED3D902CA301}" sibTransId="{F46D5AE7-B19F-45DE-8C08-5D00764D07F0}"/>
    <dgm:cxn modelId="{657867AA-EDBF-4DB7-A67B-A1E0849B2081}" type="presOf" srcId="{BFBC2C2F-26F2-463B-A67F-B6D4E9A16053}" destId="{D3A47421-7FD9-4931-8569-CC336D5D6E21}" srcOrd="0" destOrd="0" presId="urn:microsoft.com/office/officeart/2005/8/layout/default"/>
    <dgm:cxn modelId="{676613C1-06B3-4A6B-AE9F-57111F7DF04B}" srcId="{FC309B13-A31B-436B-A4F4-1EB432487DAC}" destId="{69E5C19B-4ED8-4B8E-8EE8-AC6F367000FA}" srcOrd="0" destOrd="0" parTransId="{5562FD92-C947-4C0F-BAC4-01F410C937C8}" sibTransId="{1ED37F20-FE50-4BE4-B6B1-EAB7D1B16FF7}"/>
    <dgm:cxn modelId="{CE9E63C8-7A1E-4FEA-BE2E-286F83494694}" type="presOf" srcId="{FC309B13-A31B-436B-A4F4-1EB432487DAC}" destId="{51EEECDD-BFD1-4F0D-AF05-42D664050D1E}" srcOrd="0" destOrd="0" presId="urn:microsoft.com/office/officeart/2005/8/layout/default"/>
    <dgm:cxn modelId="{FA1D4EFC-2AFE-4AB8-A76C-D7B863BDD4C8}" type="presOf" srcId="{22334404-9442-4D62-B0E4-AF8801BACDED}" destId="{0808B355-3BEE-4C05-810C-F98CBDEB16B2}" srcOrd="0" destOrd="0" presId="urn:microsoft.com/office/officeart/2005/8/layout/default"/>
    <dgm:cxn modelId="{FB17E1BA-D234-4E17-BD8D-BCC1C2D746B0}" type="presParOf" srcId="{51EEECDD-BFD1-4F0D-AF05-42D664050D1E}" destId="{C50CB0D4-BC36-442F-A6D7-86D840A89A61}" srcOrd="0" destOrd="0" presId="urn:microsoft.com/office/officeart/2005/8/layout/default"/>
    <dgm:cxn modelId="{E22049F8-0462-4E88-99E7-997FFC22DCF0}" type="presParOf" srcId="{51EEECDD-BFD1-4F0D-AF05-42D664050D1E}" destId="{BB934941-C683-47C4-AC5A-B6A678864E2B}" srcOrd="1" destOrd="0" presId="urn:microsoft.com/office/officeart/2005/8/layout/default"/>
    <dgm:cxn modelId="{45D02446-D2FE-409B-B9AC-8C155286EC60}" type="presParOf" srcId="{51EEECDD-BFD1-4F0D-AF05-42D664050D1E}" destId="{0808B355-3BEE-4C05-810C-F98CBDEB16B2}" srcOrd="2" destOrd="0" presId="urn:microsoft.com/office/officeart/2005/8/layout/default"/>
    <dgm:cxn modelId="{5DD43B44-5E3C-41AA-805E-F03F7C970480}" type="presParOf" srcId="{51EEECDD-BFD1-4F0D-AF05-42D664050D1E}" destId="{F901BA3F-09A3-48A1-9C50-833D12EB66B6}" srcOrd="3" destOrd="0" presId="urn:microsoft.com/office/officeart/2005/8/layout/default"/>
    <dgm:cxn modelId="{47F3678F-300B-4A46-ADFE-67A2E1D4C310}" type="presParOf" srcId="{51EEECDD-BFD1-4F0D-AF05-42D664050D1E}" destId="{ED7D42F9-8CA3-40BA-AB4E-82555C1DA088}" srcOrd="4" destOrd="0" presId="urn:microsoft.com/office/officeart/2005/8/layout/default"/>
    <dgm:cxn modelId="{90FDBE1F-F925-4866-B39C-687EBB5FED93}" type="presParOf" srcId="{51EEECDD-BFD1-4F0D-AF05-42D664050D1E}" destId="{5E81F5E8-5973-4B57-9C4F-B42D6DDDC8C9}" srcOrd="5" destOrd="0" presId="urn:microsoft.com/office/officeart/2005/8/layout/default"/>
    <dgm:cxn modelId="{09738B7D-37CA-4C22-902C-5242B0851F27}" type="presParOf" srcId="{51EEECDD-BFD1-4F0D-AF05-42D664050D1E}" destId="{D3A47421-7FD9-4931-8569-CC336D5D6E21}" srcOrd="6" destOrd="0" presId="urn:microsoft.com/office/officeart/2005/8/layout/default"/>
    <dgm:cxn modelId="{C3A19C06-4612-4EE7-A222-FBC844094370}" type="presParOf" srcId="{51EEECDD-BFD1-4F0D-AF05-42D664050D1E}" destId="{E21A44CE-4123-49D9-9EA7-673FFAEB6EF4}" srcOrd="7" destOrd="0" presId="urn:microsoft.com/office/officeart/2005/8/layout/default"/>
    <dgm:cxn modelId="{48F43771-A3C9-4C72-88C1-2E90A64C8188}" type="presParOf" srcId="{51EEECDD-BFD1-4F0D-AF05-42D664050D1E}" destId="{FC9B690F-B49D-4A66-9DCC-C03DC2FA4E33}" srcOrd="8" destOrd="0" presId="urn:microsoft.com/office/officeart/2005/8/layout/default"/>
    <dgm:cxn modelId="{58615BF1-95B3-435C-BE57-5F1382367AA5}" type="presParOf" srcId="{51EEECDD-BFD1-4F0D-AF05-42D664050D1E}" destId="{089412D3-C5B4-4F8D-B79E-2B76C569E479}" srcOrd="9" destOrd="0" presId="urn:microsoft.com/office/officeart/2005/8/layout/default"/>
    <dgm:cxn modelId="{AA6C426D-55B8-4477-A9E9-0CB79267A284}" type="presParOf" srcId="{51EEECDD-BFD1-4F0D-AF05-42D664050D1E}" destId="{B3EA48EE-E5BF-40BD-A217-069528FF31C8}" srcOrd="10" destOrd="0" presId="urn:microsoft.com/office/officeart/2005/8/layout/default"/>
    <dgm:cxn modelId="{43AAED21-3EB3-45A5-AD31-93971F064CB3}" type="presParOf" srcId="{51EEECDD-BFD1-4F0D-AF05-42D664050D1E}" destId="{783EE598-33A2-458F-8215-7646D04CA251}" srcOrd="11" destOrd="0" presId="urn:microsoft.com/office/officeart/2005/8/layout/default"/>
    <dgm:cxn modelId="{68433CEA-6473-43E4-8B04-D1A84E82CF5A}" type="presParOf" srcId="{51EEECDD-BFD1-4F0D-AF05-42D664050D1E}" destId="{7E7C4BF7-CA8D-466F-B7C8-7AC677FF10E0}" srcOrd="12" destOrd="0" presId="urn:microsoft.com/office/officeart/2005/8/layout/default"/>
    <dgm:cxn modelId="{756D334C-6B26-400C-AE01-543577B6DA9C}" type="presParOf" srcId="{51EEECDD-BFD1-4F0D-AF05-42D664050D1E}" destId="{32D404F7-8664-4EF0-B964-96669E048202}" srcOrd="13" destOrd="0" presId="urn:microsoft.com/office/officeart/2005/8/layout/default"/>
    <dgm:cxn modelId="{70A31A53-2A20-43C6-9BCF-FB3535AF88F0}" type="presParOf" srcId="{51EEECDD-BFD1-4F0D-AF05-42D664050D1E}" destId="{971DCD3A-48E8-4D54-A7E0-8B964BB39F9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0CB0D4-BC36-442F-A6D7-86D840A89A61}">
      <dsp:nvSpPr>
        <dsp:cNvPr id="0" name=""/>
        <dsp:cNvSpPr/>
      </dsp:nvSpPr>
      <dsp:spPr>
        <a:xfrm>
          <a:off x="3190"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dirty="0">
              <a:latin typeface="Grandview Display"/>
            </a:rPr>
            <a:t>You are studying for the</a:t>
          </a:r>
          <a:r>
            <a:rPr lang="en-GB" sz="1400" kern="1200" dirty="0"/>
            <a:t> Level 4 Award in Teaching </a:t>
          </a:r>
          <a:r>
            <a:rPr lang="en-GB" sz="1400" kern="1200" dirty="0">
              <a:latin typeface="Grandview Display"/>
            </a:rPr>
            <a:t>Fundamentals</a:t>
          </a:r>
        </a:p>
      </dsp:txBody>
      <dsp:txXfrm>
        <a:off x="3190" y="122781"/>
        <a:ext cx="2531290" cy="1518774"/>
      </dsp:txXfrm>
    </dsp:sp>
    <dsp:sp modelId="{0808B355-3BEE-4C05-810C-F98CBDEB16B2}">
      <dsp:nvSpPr>
        <dsp:cNvPr id="0" name=""/>
        <dsp:cNvSpPr/>
      </dsp:nvSpPr>
      <dsp:spPr>
        <a:xfrm>
          <a:off x="2787609"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Grandview Display"/>
            </a:rPr>
            <a:t>It</a:t>
          </a:r>
          <a:r>
            <a:rPr lang="en-GB" sz="1400" kern="1200" dirty="0"/>
            <a:t> aims to integrate you into school life and the professional responsibilities and skills of an educational practitioner</a:t>
          </a:r>
        </a:p>
      </dsp:txBody>
      <dsp:txXfrm>
        <a:off x="2787609" y="122781"/>
        <a:ext cx="2531290" cy="1518774"/>
      </dsp:txXfrm>
    </dsp:sp>
    <dsp:sp modelId="{ED7D42F9-8CA3-40BA-AB4E-82555C1DA088}">
      <dsp:nvSpPr>
        <dsp:cNvPr id="0" name=""/>
        <dsp:cNvSpPr/>
      </dsp:nvSpPr>
      <dsp:spPr>
        <a:xfrm>
          <a:off x="5572029"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are assessed against 3 units: Professional Values (Unit 1), Professional Skills (Unit 2) and Pedagogy* (Unit 3) *educational research which tells us what makes ‘good’ teaching and learning</a:t>
          </a:r>
          <a:endParaRPr lang="en-US" sz="1400" kern="1200" dirty="0"/>
        </a:p>
      </dsp:txBody>
      <dsp:txXfrm>
        <a:off x="5572029" y="122781"/>
        <a:ext cx="2531290" cy="1518774"/>
      </dsp:txXfrm>
    </dsp:sp>
    <dsp:sp modelId="{D3A47421-7FD9-4931-8569-CC336D5D6E21}">
      <dsp:nvSpPr>
        <dsp:cNvPr id="0" name=""/>
        <dsp:cNvSpPr/>
      </dsp:nvSpPr>
      <dsp:spPr>
        <a:xfrm>
          <a:off x="8356448"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develop an understanding of your school’s key policies including Safeguarding, Health and Safety, Behaviour.</a:t>
          </a:r>
          <a:endParaRPr lang="en-US" sz="1400" kern="1200" dirty="0"/>
        </a:p>
      </dsp:txBody>
      <dsp:txXfrm>
        <a:off x="8356448" y="122781"/>
        <a:ext cx="2531290" cy="1518774"/>
      </dsp:txXfrm>
    </dsp:sp>
    <dsp:sp modelId="{FC9B690F-B49D-4A66-9DCC-C03DC2FA4E33}">
      <dsp:nvSpPr>
        <dsp:cNvPr id="0" name=""/>
        <dsp:cNvSpPr/>
      </dsp:nvSpPr>
      <dsp:spPr>
        <a:xfrm>
          <a:off x="3190"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start to build fundamental teaching skills like managing behaviour, planning lessons and assessment</a:t>
          </a:r>
          <a:endParaRPr lang="en-US" sz="1400" kern="1200" dirty="0"/>
        </a:p>
      </dsp:txBody>
      <dsp:txXfrm>
        <a:off x="3190" y="1894685"/>
        <a:ext cx="2531290" cy="1518774"/>
      </dsp:txXfrm>
    </dsp:sp>
    <dsp:sp modelId="{B3EA48EE-E5BF-40BD-A217-069528FF31C8}">
      <dsp:nvSpPr>
        <dsp:cNvPr id="0" name=""/>
        <dsp:cNvSpPr/>
      </dsp:nvSpPr>
      <dsp:spPr>
        <a:xfrm>
          <a:off x="2787609"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research your placement school by completing tasks and interviewing colleagues, so you can appreciate ‘what works’ and ‘what happens’ at your placement school.</a:t>
          </a:r>
          <a:endParaRPr lang="en-US" sz="1400" kern="1200" dirty="0"/>
        </a:p>
      </dsp:txBody>
      <dsp:txXfrm>
        <a:off x="2787609" y="1894685"/>
        <a:ext cx="2531290" cy="1518774"/>
      </dsp:txXfrm>
    </dsp:sp>
    <dsp:sp modelId="{7E7C4BF7-CA8D-466F-B7C8-7AC677FF10E0}">
      <dsp:nvSpPr>
        <dsp:cNvPr id="0" name=""/>
        <dsp:cNvSpPr/>
      </dsp:nvSpPr>
      <dsp:spPr>
        <a:xfrm>
          <a:off x="5572029"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find a way to ‘add value’ to your school by completing a piece of work that is going to help make your colleagues’ lives easier or better.</a:t>
          </a:r>
          <a:endParaRPr lang="en-US" sz="1400" kern="1200" dirty="0"/>
        </a:p>
      </dsp:txBody>
      <dsp:txXfrm>
        <a:off x="5572029" y="1894685"/>
        <a:ext cx="2531290" cy="1518774"/>
      </dsp:txXfrm>
    </dsp:sp>
    <dsp:sp modelId="{971DCD3A-48E8-4D54-A7E0-8B964BB39F9B}">
      <dsp:nvSpPr>
        <dsp:cNvPr id="0" name=""/>
        <dsp:cNvSpPr/>
      </dsp:nvSpPr>
      <dsp:spPr>
        <a:xfrm>
          <a:off x="8356448"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work closely with your in-school mentor/professional colleagues to develop your personal and professional skills, which may lead to teacher training</a:t>
          </a:r>
          <a:endParaRPr lang="en-US" sz="1400" kern="1200" dirty="0"/>
        </a:p>
      </dsp:txBody>
      <dsp:txXfrm>
        <a:off x="8356448" y="1894685"/>
        <a:ext cx="2531290" cy="151877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4/10/2026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62041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4/10/2026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78806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4/10/2026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33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4/10/2026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78733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4/10/2026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380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4/10/2026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44265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4/10/2026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63078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4/10/2026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136517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4/10/2026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6755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4/10/2026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8617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4/10/2026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97212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4/10/2026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8256033"/>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teachingandlearning@grad2teach.ac.u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teachingandlearning@grad2teach.ac.u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7D256E-3EDF-4E99-FAA3-2351CB254AA6}"/>
              </a:ext>
            </a:extLst>
          </p:cNvPr>
          <p:cNvSpPr>
            <a:spLocks noGrp="1"/>
          </p:cNvSpPr>
          <p:nvPr>
            <p:ph type="ctrTitle"/>
          </p:nvPr>
        </p:nvSpPr>
        <p:spPr>
          <a:xfrm>
            <a:off x="8159932" y="1186382"/>
            <a:ext cx="3324820" cy="2682240"/>
          </a:xfrm>
        </p:spPr>
        <p:txBody>
          <a:bodyPr anchor="b">
            <a:normAutofit/>
          </a:bodyPr>
          <a:lstStyle/>
          <a:p>
            <a:r>
              <a:rPr lang="en-GB" sz="4400"/>
              <a:t>Welcome to Grad2Teach</a:t>
            </a:r>
          </a:p>
        </p:txBody>
      </p:sp>
      <p:sp>
        <p:nvSpPr>
          <p:cNvPr id="3" name="Subtitle 2">
            <a:extLst>
              <a:ext uri="{FF2B5EF4-FFF2-40B4-BE49-F238E27FC236}">
                <a16:creationId xmlns:a16="http://schemas.microsoft.com/office/drawing/2014/main" id="{631590D3-9E67-42C6-F6CB-116712DBA400}"/>
              </a:ext>
            </a:extLst>
          </p:cNvPr>
          <p:cNvSpPr>
            <a:spLocks noGrp="1"/>
          </p:cNvSpPr>
          <p:nvPr>
            <p:ph type="subTitle" idx="1"/>
          </p:nvPr>
        </p:nvSpPr>
        <p:spPr>
          <a:xfrm>
            <a:off x="8159931" y="4157886"/>
            <a:ext cx="3324821" cy="1261817"/>
          </a:xfrm>
        </p:spPr>
        <p:txBody>
          <a:bodyPr anchor="t">
            <a:normAutofit/>
          </a:bodyPr>
          <a:lstStyle/>
          <a:p>
            <a:r>
              <a:rPr lang="en-GB"/>
              <a:t>Onboarding meeting</a:t>
            </a:r>
          </a:p>
        </p:txBody>
      </p:sp>
      <p:pic>
        <p:nvPicPr>
          <p:cNvPr id="4" name="Picture 3" descr="A splash of colors on a white surface">
            <a:extLst>
              <a:ext uri="{FF2B5EF4-FFF2-40B4-BE49-F238E27FC236}">
                <a16:creationId xmlns:a16="http://schemas.microsoft.com/office/drawing/2014/main" id="{4B434C8C-A9E9-DA11-409D-FD99A2D7B1AB}"/>
              </a:ext>
            </a:extLst>
          </p:cNvPr>
          <p:cNvPicPr>
            <a:picLocks noChangeAspect="1"/>
          </p:cNvPicPr>
          <p:nvPr/>
        </p:nvPicPr>
        <p:blipFill>
          <a:blip r:embed="rId2"/>
          <a:srcRect t="5665" b="19335"/>
          <a:stretch>
            <a:fillRect/>
          </a:stretch>
        </p:blipFill>
        <p:spPr>
          <a:xfrm>
            <a:off x="672253" y="1411465"/>
            <a:ext cx="6881991" cy="3871119"/>
          </a:xfrm>
          <a:prstGeom prst="rect">
            <a:avLst/>
          </a:prstGeom>
        </p:spPr>
      </p:pic>
      <p:cxnSp>
        <p:nvCxnSpPr>
          <p:cNvPr id="20" name="Straight Connector 19">
            <a:extLst>
              <a:ext uri="{FF2B5EF4-FFF2-40B4-BE49-F238E27FC236}">
                <a16:creationId xmlns:a16="http://schemas.microsoft.com/office/drawing/2014/main" id="{94AC3912-9445-326E-F355-EA4A288013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6211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13E92-0DF1-71C1-7050-E748D0A3CB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86521C-55CA-6FB4-EE94-88470DAFD68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7FFF1BE2-5152-645A-7FD7-E5D14A7836C7}"/>
              </a:ext>
            </a:extLst>
          </p:cNvPr>
          <p:cNvSpPr>
            <a:spLocks noGrp="1"/>
          </p:cNvSpPr>
          <p:nvPr>
            <p:ph idx="1"/>
          </p:nvPr>
        </p:nvSpPr>
        <p:spPr/>
        <p:txBody>
          <a:bodyPr/>
          <a:lstStyle/>
          <a:p>
            <a:pPr marL="0" indent="0">
              <a:buNone/>
            </a:pPr>
            <a:r>
              <a:rPr lang="en-GB" dirty="0"/>
              <a:t>Q. What forms of communication are best? How shall I contact you?</a:t>
            </a:r>
          </a:p>
          <a:p>
            <a:pPr marL="457200" indent="-457200">
              <a:buAutoNum type="alphaUcPeriod"/>
            </a:pPr>
            <a:r>
              <a:rPr lang="en-GB" b="1" dirty="0">
                <a:solidFill>
                  <a:schemeClr val="accent1">
                    <a:lumMod val="75000"/>
                  </a:schemeClr>
                </a:solidFill>
              </a:rPr>
              <a:t>We have designed the course so that you can be independent and find out most things yourself by navigating the Trainee Hub. However, there will inevitably be times when you want to contact us. Please do this by email to:</a:t>
            </a:r>
          </a:p>
          <a:p>
            <a:pPr marL="0" indent="0">
              <a:buNone/>
            </a:pPr>
            <a:r>
              <a:rPr lang="en-GB" b="1" dirty="0">
                <a:solidFill>
                  <a:schemeClr val="accent1">
                    <a:lumMod val="75000"/>
                  </a:schemeClr>
                </a:solidFill>
                <a:hlinkClick r:id="rId2"/>
              </a:rPr>
              <a:t>teachingandlearning@grad2teach.ac.uk</a:t>
            </a:r>
            <a:endParaRPr lang="en-GB" b="1" dirty="0">
              <a:solidFill>
                <a:schemeClr val="accent1">
                  <a:lumMod val="75000"/>
                </a:schemeClr>
              </a:solidFill>
            </a:endParaRPr>
          </a:p>
          <a:p>
            <a:pPr marL="0" indent="0">
              <a:buNone/>
            </a:pPr>
            <a:endParaRPr lang="en-GB" b="1" dirty="0">
              <a:solidFill>
                <a:schemeClr val="accent1">
                  <a:lumMod val="75000"/>
                </a:schemeClr>
              </a:solidFill>
            </a:endParaRPr>
          </a:p>
          <a:p>
            <a:pPr marL="0" indent="0">
              <a:buNone/>
            </a:pPr>
            <a:r>
              <a:rPr lang="en-GB" b="1" dirty="0">
                <a:solidFill>
                  <a:schemeClr val="accent1">
                    <a:lumMod val="75000"/>
                  </a:schemeClr>
                </a:solidFill>
              </a:rPr>
              <a:t>If the enquiry is specifically about your employment or salary, you should contact the sales team/your Partnerships Coordinator in the first instance. Again, email is best.</a:t>
            </a:r>
          </a:p>
        </p:txBody>
      </p:sp>
    </p:spTree>
    <p:extLst>
      <p:ext uri="{BB962C8B-B14F-4D97-AF65-F5344CB8AC3E}">
        <p14:creationId xmlns:p14="http://schemas.microsoft.com/office/powerpoint/2010/main" val="1333949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A38ED-27B3-339E-970F-E864979AD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86AA6-A7F9-F9E1-58A5-700EE0940E5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814B00B-E19E-E821-A180-1EF1CB991B87}"/>
              </a:ext>
            </a:extLst>
          </p:cNvPr>
          <p:cNvSpPr>
            <a:spLocks noGrp="1"/>
          </p:cNvSpPr>
          <p:nvPr>
            <p:ph idx="1"/>
          </p:nvPr>
        </p:nvSpPr>
        <p:spPr/>
        <p:txBody>
          <a:bodyPr>
            <a:normAutofit fontScale="92500" lnSpcReduction="10000"/>
          </a:bodyPr>
          <a:lstStyle/>
          <a:p>
            <a:pPr marL="0" indent="0">
              <a:buNone/>
            </a:pPr>
            <a:r>
              <a:rPr lang="en-GB" dirty="0"/>
              <a:t>Q. </a:t>
            </a:r>
            <a:r>
              <a:rPr lang="en-GB" sz="2200" dirty="0"/>
              <a:t>Do I need to do anything before I start?</a:t>
            </a:r>
          </a:p>
          <a:p>
            <a:pPr marL="0" indent="0">
              <a:buNone/>
            </a:pPr>
            <a:r>
              <a:rPr lang="en-GB" sz="2200" b="1" dirty="0">
                <a:solidFill>
                  <a:schemeClr val="accent1">
                    <a:lumMod val="75000"/>
                  </a:schemeClr>
                </a:solidFill>
              </a:rPr>
              <a:t>A: Ideally, you should be doing the following now if you haven’t already: </a:t>
            </a:r>
          </a:p>
          <a:p>
            <a:r>
              <a:rPr lang="en-GB" sz="2200" b="1" dirty="0">
                <a:solidFill>
                  <a:schemeClr val="accent1">
                    <a:lumMod val="75000"/>
                  </a:schemeClr>
                </a:solidFill>
              </a:rPr>
              <a:t>Complete your G2T Safeguarding training</a:t>
            </a:r>
          </a:p>
          <a:p>
            <a:r>
              <a:rPr lang="en-GB" sz="2200" b="1" dirty="0">
                <a:solidFill>
                  <a:schemeClr val="accent1">
                    <a:lumMod val="75000"/>
                  </a:schemeClr>
                </a:solidFill>
              </a:rPr>
              <a:t>Work out and do a practice-run of your journey to your school</a:t>
            </a:r>
          </a:p>
          <a:p>
            <a:r>
              <a:rPr lang="en-GB" sz="2200" b="1" dirty="0">
                <a:solidFill>
                  <a:schemeClr val="accent1">
                    <a:lumMod val="75000"/>
                  </a:schemeClr>
                </a:solidFill>
              </a:rPr>
              <a:t>Start to look at the key policies on your placement school’s website – Safeguarding and Behaviour are especially important, PLUS, you’ll be completing work on them later on</a:t>
            </a:r>
          </a:p>
          <a:p>
            <a:r>
              <a:rPr lang="en-GB" sz="2200" b="1" dirty="0">
                <a:solidFill>
                  <a:schemeClr val="accent1">
                    <a:lumMod val="75000"/>
                  </a:schemeClr>
                </a:solidFill>
              </a:rPr>
              <a:t>Make sure you know what time and where you need to be at school. Have the contact details of the people you’ll be working closely with – </a:t>
            </a:r>
            <a:r>
              <a:rPr lang="en-GB" sz="2200" b="1" dirty="0" err="1">
                <a:solidFill>
                  <a:schemeClr val="accent1">
                    <a:lumMod val="75000"/>
                  </a:schemeClr>
                </a:solidFill>
              </a:rPr>
              <a:t>eg</a:t>
            </a:r>
            <a:r>
              <a:rPr lang="en-GB" sz="2200" b="1" dirty="0">
                <a:solidFill>
                  <a:schemeClr val="accent1">
                    <a:lumMod val="75000"/>
                  </a:schemeClr>
                </a:solidFill>
              </a:rPr>
              <a:t>, your in-school mentor, or line manager</a:t>
            </a:r>
          </a:p>
          <a:p>
            <a:pPr marL="0" indent="0">
              <a:buNone/>
            </a:pPr>
            <a:endParaRPr lang="en-GB" dirty="0">
              <a:solidFill>
                <a:schemeClr val="accent1">
                  <a:lumMod val="75000"/>
                </a:schemeClr>
              </a:solidFill>
            </a:endParaRPr>
          </a:p>
        </p:txBody>
      </p:sp>
    </p:spTree>
    <p:extLst>
      <p:ext uri="{BB962C8B-B14F-4D97-AF65-F5344CB8AC3E}">
        <p14:creationId xmlns:p14="http://schemas.microsoft.com/office/powerpoint/2010/main" val="548376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D871F-CF7B-1EA2-855D-B091E352E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C91B5-DE0E-F56A-39E0-384A821FEBF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BD7DB6C7-4683-6142-6253-C44CED81C6B5}"/>
              </a:ext>
            </a:extLst>
          </p:cNvPr>
          <p:cNvSpPr>
            <a:spLocks noGrp="1"/>
          </p:cNvSpPr>
          <p:nvPr>
            <p:ph idx="1"/>
          </p:nvPr>
        </p:nvSpPr>
        <p:spPr/>
        <p:txBody>
          <a:bodyPr vert="horz" lIns="91440" tIns="45720" rIns="91440" bIns="45720" rtlCol="0" anchor="t">
            <a:normAutofit/>
          </a:bodyPr>
          <a:lstStyle/>
          <a:p>
            <a:pPr marL="0" indent="0">
              <a:buNone/>
            </a:pPr>
            <a:r>
              <a:rPr lang="en-GB" dirty="0"/>
              <a:t>Q. What are my priorities in the first couple of weeks on the course? </a:t>
            </a:r>
          </a:p>
          <a:p>
            <a:pPr marL="0" indent="0">
              <a:buNone/>
            </a:pPr>
            <a:r>
              <a:rPr lang="en-GB" b="1" dirty="0">
                <a:solidFill>
                  <a:schemeClr val="accent1">
                    <a:lumMod val="75000"/>
                  </a:schemeClr>
                </a:solidFill>
              </a:rPr>
              <a:t>A. In the first couple of weeks, you should concentrate on understanding what is expected of you at school, what is expected of you by Grad2Teach on the </a:t>
            </a:r>
            <a:r>
              <a:rPr lang="en-GB" b="1" dirty="0">
                <a:solidFill>
                  <a:schemeClr val="accent1">
                    <a:lumMod val="75000"/>
                  </a:schemeClr>
                </a:solidFill>
                <a:ea typeface="+mn-lt"/>
                <a:cs typeface="+mn-lt"/>
              </a:rPr>
              <a:t>Level 4 Award in Teaching Fundamentals</a:t>
            </a:r>
            <a:r>
              <a:rPr lang="en-GB" b="1" dirty="0">
                <a:solidFill>
                  <a:schemeClr val="accent1">
                    <a:lumMod val="75000"/>
                  </a:schemeClr>
                </a:solidFill>
              </a:rPr>
              <a:t> course, and settling in.</a:t>
            </a:r>
          </a:p>
        </p:txBody>
      </p:sp>
    </p:spTree>
    <p:extLst>
      <p:ext uri="{BB962C8B-B14F-4D97-AF65-F5344CB8AC3E}">
        <p14:creationId xmlns:p14="http://schemas.microsoft.com/office/powerpoint/2010/main" val="360137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6F99A-703C-9C8D-D085-413CE3095E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EB496-4E40-67C1-4EF8-2E4D18FAA405}"/>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C9016929-D842-3B41-EA55-FC7522AA6CA4}"/>
              </a:ext>
            </a:extLst>
          </p:cNvPr>
          <p:cNvSpPr>
            <a:spLocks noGrp="1"/>
          </p:cNvSpPr>
          <p:nvPr>
            <p:ph idx="1"/>
          </p:nvPr>
        </p:nvSpPr>
        <p:spPr/>
        <p:txBody>
          <a:bodyPr vert="horz" lIns="91440" tIns="45720" rIns="91440" bIns="45720" rtlCol="0" anchor="t">
            <a:normAutofit/>
          </a:bodyPr>
          <a:lstStyle/>
          <a:p>
            <a:pPr marL="0" indent="0">
              <a:buNone/>
            </a:pPr>
            <a:r>
              <a:rPr lang="en-GB" dirty="0"/>
              <a:t>Q. How am I assessed on this course? </a:t>
            </a:r>
          </a:p>
          <a:p>
            <a:pPr marL="0" indent="0">
              <a:buNone/>
            </a:pPr>
            <a:r>
              <a:rPr lang="en-GB" b="1" dirty="0">
                <a:solidFill>
                  <a:schemeClr val="accent1">
                    <a:lumMod val="75000"/>
                  </a:schemeClr>
                </a:solidFill>
              </a:rPr>
              <a:t>A. You will complete tasks every week and these will be assessed. There are 3 main assessment objectives which centre upon Professional Values, Professional Skills and Pedagogy. The tasks will come together to make up your </a:t>
            </a:r>
            <a:r>
              <a:rPr lang="en-GB" b="1" dirty="0">
                <a:solidFill>
                  <a:schemeClr val="accent1">
                    <a:lumMod val="75000"/>
                  </a:schemeClr>
                </a:solidFill>
                <a:ea typeface="+mn-lt"/>
                <a:cs typeface="+mn-lt"/>
              </a:rPr>
              <a:t>Level 4 Award in Teaching Fundamentals</a:t>
            </a:r>
            <a:r>
              <a:rPr lang="en-GB" b="1" dirty="0">
                <a:solidFill>
                  <a:schemeClr val="accent1">
                    <a:lumMod val="75000"/>
                  </a:schemeClr>
                </a:solidFill>
              </a:rPr>
              <a:t> portfolio. You will also have the chance to gather evidence beyond the tasks and submit it in support of meeting the assessment objectives to help ‘make the case’ for a pass. Your tasks will include preparing for and taking part in a discussion with your in-school mentor, facilitated by your pastoral tutor at G2T, of your progress at least once, or maybe twice (each half-term). </a:t>
            </a:r>
          </a:p>
        </p:txBody>
      </p:sp>
    </p:spTree>
    <p:extLst>
      <p:ext uri="{BB962C8B-B14F-4D97-AF65-F5344CB8AC3E}">
        <p14:creationId xmlns:p14="http://schemas.microsoft.com/office/powerpoint/2010/main" val="3091590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A9E0B-5293-71B3-4D6B-F97B01329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EF334C-5D9D-2432-94F8-D8913C413C6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FECA7D98-84C1-20BF-D14A-0E1EEF821C3E}"/>
              </a:ext>
            </a:extLst>
          </p:cNvPr>
          <p:cNvSpPr>
            <a:spLocks noGrp="1"/>
          </p:cNvSpPr>
          <p:nvPr>
            <p:ph idx="1"/>
          </p:nvPr>
        </p:nvSpPr>
        <p:spPr/>
        <p:txBody>
          <a:bodyPr>
            <a:normAutofit lnSpcReduction="10000"/>
          </a:bodyPr>
          <a:lstStyle/>
          <a:p>
            <a:pPr marL="0" indent="0">
              <a:buNone/>
            </a:pPr>
            <a:r>
              <a:rPr lang="en-GB" dirty="0"/>
              <a:t>Q. What role does my in-school mentor play in my assessment/success on this course?</a:t>
            </a:r>
          </a:p>
          <a:p>
            <a:pPr marL="0" indent="0">
              <a:buNone/>
            </a:pPr>
            <a:r>
              <a:rPr lang="en-GB" b="1" dirty="0">
                <a:solidFill>
                  <a:schemeClr val="accent1">
                    <a:lumMod val="75000"/>
                  </a:schemeClr>
                </a:solidFill>
              </a:rPr>
              <a:t>A. Your in-school mentor should help you to settle into your role and be there to support you every step of the way. They may offer you a weekly meeting (ideal) to discuss how you’re getting on, help develop your professional skills and understanding of school and teaching, and give you advice about key skills like managing behaviour, planning lessons and assessing pupils’ progress. You may find that, if your in-school mentor is very busy, you can get this support from other people in your department/within the school – this is why it’s important to get to know the staff and their responsibilities as soon as you can (we’ve set up a task to help you with this). Your in-school mentor will come to a discussion of your progress each half-term and can observe you teaching a small group or class of children. </a:t>
            </a:r>
          </a:p>
        </p:txBody>
      </p:sp>
    </p:spTree>
    <p:extLst>
      <p:ext uri="{BB962C8B-B14F-4D97-AF65-F5344CB8AC3E}">
        <p14:creationId xmlns:p14="http://schemas.microsoft.com/office/powerpoint/2010/main" val="1769182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1801E-853A-BD19-1984-F5C0DC004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FCBA01-9E74-B98C-CCD5-9FEBCCCA372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217EE55-D6D8-76A0-6590-6B54B45C3E8A}"/>
              </a:ext>
            </a:extLst>
          </p:cNvPr>
          <p:cNvSpPr>
            <a:spLocks noGrp="1"/>
          </p:cNvSpPr>
          <p:nvPr>
            <p:ph idx="1"/>
          </p:nvPr>
        </p:nvSpPr>
        <p:spPr/>
        <p:txBody>
          <a:bodyPr>
            <a:normAutofit fontScale="92500" lnSpcReduction="20000"/>
          </a:bodyPr>
          <a:lstStyle/>
          <a:p>
            <a:pPr marL="0" indent="0">
              <a:buNone/>
            </a:pPr>
            <a:r>
              <a:rPr lang="en-GB" dirty="0"/>
              <a:t>Q. How long should I set aside each week for the G2T work?</a:t>
            </a:r>
          </a:p>
          <a:p>
            <a:pPr marL="0" indent="0">
              <a:buNone/>
            </a:pPr>
            <a:r>
              <a:rPr lang="en-GB" b="1" dirty="0">
                <a:solidFill>
                  <a:schemeClr val="accent1">
                    <a:lumMod val="75000"/>
                  </a:schemeClr>
                </a:solidFill>
              </a:rPr>
              <a:t>A. Ideally, between 2 and 4 hours per week, depending on the tasks and assignments due that week/coming up. This means you need to use your non-contact or ‘PPA’ time wisely – otherwise you will have more to do at home.</a:t>
            </a:r>
          </a:p>
          <a:p>
            <a:endParaRPr lang="en-GB" dirty="0"/>
          </a:p>
          <a:p>
            <a:pPr marL="0" indent="0">
              <a:buNone/>
            </a:pPr>
            <a:r>
              <a:rPr lang="en-GB" dirty="0"/>
              <a:t>Q. Do I have to complete each of the weekly assigned tasks by the end of each week? Is there any flexibility within the course?</a:t>
            </a:r>
          </a:p>
          <a:p>
            <a:pPr marL="0" indent="0">
              <a:buNone/>
            </a:pPr>
            <a:r>
              <a:rPr lang="en-GB" b="1" dirty="0">
                <a:solidFill>
                  <a:schemeClr val="accent1">
                    <a:lumMod val="75000"/>
                  </a:schemeClr>
                </a:solidFill>
              </a:rPr>
              <a:t>A. You should do your best to complete most of the tasks within a weekly window – whilst there is flexibility to complete some over a period of a couple of weeks, aiming to complete a good amount of work each week will enable you to get the most out of the course and stop you from falling behind.</a:t>
            </a:r>
            <a:endParaRPr lang="en-GB" dirty="0"/>
          </a:p>
        </p:txBody>
      </p:sp>
    </p:spTree>
    <p:extLst>
      <p:ext uri="{BB962C8B-B14F-4D97-AF65-F5344CB8AC3E}">
        <p14:creationId xmlns:p14="http://schemas.microsoft.com/office/powerpoint/2010/main" val="2919994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73AA7-B18F-1D36-093A-9AD0C8CFB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AC6937-BB8F-766C-80DC-6DD879ABD38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54831B2D-C1F7-F14F-BBD4-73407E37F04D}"/>
              </a:ext>
            </a:extLst>
          </p:cNvPr>
          <p:cNvSpPr>
            <a:spLocks noGrp="1"/>
          </p:cNvSpPr>
          <p:nvPr>
            <p:ph idx="1"/>
          </p:nvPr>
        </p:nvSpPr>
        <p:spPr/>
        <p:txBody>
          <a:bodyPr/>
          <a:lstStyle/>
          <a:p>
            <a:pPr marL="0" indent="0">
              <a:buNone/>
            </a:pPr>
            <a:r>
              <a:rPr lang="en-GB" dirty="0"/>
              <a:t>Q. How will I be informed if I underperform or start falling behind? What support is there? </a:t>
            </a:r>
          </a:p>
          <a:p>
            <a:pPr marL="457200" indent="-457200">
              <a:buAutoNum type="alphaUcPeriod"/>
            </a:pPr>
            <a:r>
              <a:rPr lang="en-GB" b="1" dirty="0">
                <a:solidFill>
                  <a:schemeClr val="accent1">
                    <a:lumMod val="75000"/>
                  </a:schemeClr>
                </a:solidFill>
              </a:rPr>
              <a:t>Our G2T assessor team will mark your work to ensure it is completed to deadlines and of an appropriate length and standard. Word counts will be attached to each piece of work to help you to get this right.</a:t>
            </a:r>
          </a:p>
          <a:p>
            <a:pPr marL="0" indent="0">
              <a:buNone/>
            </a:pPr>
            <a:r>
              <a:rPr lang="en-GB" b="1" dirty="0">
                <a:solidFill>
                  <a:schemeClr val="accent1">
                    <a:lumMod val="75000"/>
                  </a:schemeClr>
                </a:solidFill>
              </a:rPr>
              <a:t>If we’re worried about you, we’ll arrange to speak to you and help you get back on track with a support plan or similar. </a:t>
            </a:r>
          </a:p>
        </p:txBody>
      </p:sp>
    </p:spTree>
    <p:extLst>
      <p:ext uri="{BB962C8B-B14F-4D97-AF65-F5344CB8AC3E}">
        <p14:creationId xmlns:p14="http://schemas.microsoft.com/office/powerpoint/2010/main" val="1056319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0415E-55E4-B653-8B8C-700B763019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9A3527-1985-9575-C540-7FF559C3DE6E}"/>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828FC02F-1F2D-90F0-DE58-BFB781B6765E}"/>
              </a:ext>
            </a:extLst>
          </p:cNvPr>
          <p:cNvSpPr>
            <a:spLocks noGrp="1"/>
          </p:cNvSpPr>
          <p:nvPr>
            <p:ph idx="1"/>
          </p:nvPr>
        </p:nvSpPr>
        <p:spPr/>
        <p:txBody>
          <a:bodyPr/>
          <a:lstStyle/>
          <a:p>
            <a:pPr marL="0" indent="0">
              <a:buNone/>
            </a:pPr>
            <a:r>
              <a:rPr lang="en-GB" dirty="0"/>
              <a:t>Q. How can I get started on the Trainee Hub? What do I need?</a:t>
            </a:r>
          </a:p>
          <a:p>
            <a:pPr marL="457200" indent="-457200">
              <a:buAutoNum type="alphaUcPeriod"/>
            </a:pPr>
            <a:r>
              <a:rPr lang="en-GB" b="1" dirty="0">
                <a:solidFill>
                  <a:schemeClr val="accent1">
                    <a:lumMod val="75000"/>
                  </a:schemeClr>
                </a:solidFill>
              </a:rPr>
              <a:t>You should have a username and password for the website which will give you access to the Trainee Hub to complete your Safeguarding course. This will have been supplied by the sales team (your </a:t>
            </a:r>
            <a:r>
              <a:rPr lang="en-GB" b="1" dirty="0" err="1">
                <a:solidFill>
                  <a:schemeClr val="accent1">
                    <a:lumMod val="75000"/>
                  </a:schemeClr>
                </a:solidFill>
              </a:rPr>
              <a:t>Parnerships</a:t>
            </a:r>
            <a:r>
              <a:rPr lang="en-GB" b="1" dirty="0">
                <a:solidFill>
                  <a:schemeClr val="accent1">
                    <a:lumMod val="75000"/>
                  </a:schemeClr>
                </a:solidFill>
              </a:rPr>
              <a:t> Coordinator) on email when you were offered your place. If you don’t have one, contact them directly and copy in </a:t>
            </a:r>
            <a:r>
              <a:rPr lang="en-GB" b="1" dirty="0">
                <a:solidFill>
                  <a:schemeClr val="accent1">
                    <a:lumMod val="75000"/>
                  </a:schemeClr>
                </a:solidFill>
                <a:hlinkClick r:id="rId2"/>
              </a:rPr>
              <a:t>teachingandlearning@grad2teach.ac.uk</a:t>
            </a:r>
            <a:endParaRPr lang="en-GB" b="1" dirty="0">
              <a:solidFill>
                <a:schemeClr val="accent1">
                  <a:lumMod val="75000"/>
                </a:schemeClr>
              </a:solidFill>
            </a:endParaRPr>
          </a:p>
          <a:p>
            <a:pPr marL="0" indent="0">
              <a:buNone/>
            </a:pPr>
            <a:endParaRPr lang="en-GB" b="1" dirty="0">
              <a:solidFill>
                <a:schemeClr val="accent1">
                  <a:lumMod val="75000"/>
                </a:schemeClr>
              </a:solidFill>
            </a:endParaRPr>
          </a:p>
        </p:txBody>
      </p:sp>
    </p:spTree>
    <p:extLst>
      <p:ext uri="{BB962C8B-B14F-4D97-AF65-F5344CB8AC3E}">
        <p14:creationId xmlns:p14="http://schemas.microsoft.com/office/powerpoint/2010/main" val="1992875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937BA-1460-E531-6C71-DA14DB0ED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49028-309F-5189-274A-C33C9164E92F}"/>
              </a:ext>
            </a:extLst>
          </p:cNvPr>
          <p:cNvSpPr>
            <a:spLocks noGrp="1"/>
          </p:cNvSpPr>
          <p:nvPr>
            <p:ph type="title"/>
          </p:nvPr>
        </p:nvSpPr>
        <p:spPr/>
        <p:txBody>
          <a:bodyPr/>
          <a:lstStyle/>
          <a:p>
            <a:r>
              <a:rPr lang="en-GB" dirty="0"/>
              <a:t>Any further questions?</a:t>
            </a:r>
          </a:p>
        </p:txBody>
      </p:sp>
      <p:sp>
        <p:nvSpPr>
          <p:cNvPr id="3" name="Content Placeholder 2">
            <a:extLst>
              <a:ext uri="{FF2B5EF4-FFF2-40B4-BE49-F238E27FC236}">
                <a16:creationId xmlns:a16="http://schemas.microsoft.com/office/drawing/2014/main" id="{94058F72-1EDA-E6DD-C319-530C65EE99C7}"/>
              </a:ext>
            </a:extLst>
          </p:cNvPr>
          <p:cNvSpPr>
            <a:spLocks noGrp="1"/>
          </p:cNvSpPr>
          <p:nvPr>
            <p:ph idx="1"/>
          </p:nvPr>
        </p:nvSpPr>
        <p:spPr/>
        <p:txBody>
          <a:bodyPr/>
          <a:lstStyle/>
          <a:p>
            <a:endParaRPr lang="en-GB" dirty="0"/>
          </a:p>
          <a:p>
            <a:pPr marL="0" indent="0">
              <a:buNone/>
            </a:pPr>
            <a:endParaRPr lang="en-GB" dirty="0"/>
          </a:p>
        </p:txBody>
      </p:sp>
    </p:spTree>
    <p:extLst>
      <p:ext uri="{BB962C8B-B14F-4D97-AF65-F5344CB8AC3E}">
        <p14:creationId xmlns:p14="http://schemas.microsoft.com/office/powerpoint/2010/main" val="756351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3B83C-AEA2-127B-9682-911CAB9D3E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381B3E-EAA5-2F42-FB4A-C8CBA4BF5FD1}"/>
              </a:ext>
            </a:extLst>
          </p:cNvPr>
          <p:cNvSpPr>
            <a:spLocks noGrp="1"/>
          </p:cNvSpPr>
          <p:nvPr>
            <p:ph type="ctrTitle"/>
          </p:nvPr>
        </p:nvSpPr>
        <p:spPr>
          <a:xfrm>
            <a:off x="8159932" y="1186382"/>
            <a:ext cx="3324820" cy="2682240"/>
          </a:xfrm>
        </p:spPr>
        <p:txBody>
          <a:bodyPr anchor="b">
            <a:normAutofit/>
          </a:bodyPr>
          <a:lstStyle/>
          <a:p>
            <a:r>
              <a:rPr lang="en-GB" sz="4400"/>
              <a:t>Welcome to Grad2Teach</a:t>
            </a:r>
          </a:p>
        </p:txBody>
      </p:sp>
      <p:sp>
        <p:nvSpPr>
          <p:cNvPr id="3" name="Subtitle 2">
            <a:extLst>
              <a:ext uri="{FF2B5EF4-FFF2-40B4-BE49-F238E27FC236}">
                <a16:creationId xmlns:a16="http://schemas.microsoft.com/office/drawing/2014/main" id="{4F6E0858-DF92-19EC-35C1-38359574831C}"/>
              </a:ext>
            </a:extLst>
          </p:cNvPr>
          <p:cNvSpPr>
            <a:spLocks noGrp="1"/>
          </p:cNvSpPr>
          <p:nvPr>
            <p:ph type="subTitle" idx="1"/>
          </p:nvPr>
        </p:nvSpPr>
        <p:spPr>
          <a:xfrm>
            <a:off x="8159931" y="4157886"/>
            <a:ext cx="3324821" cy="1261817"/>
          </a:xfrm>
        </p:spPr>
        <p:txBody>
          <a:bodyPr anchor="t">
            <a:normAutofit/>
          </a:bodyPr>
          <a:lstStyle/>
          <a:p>
            <a:r>
              <a:rPr lang="en-GB" dirty="0"/>
              <a:t>Onboarding meeting</a:t>
            </a:r>
          </a:p>
          <a:p>
            <a:r>
              <a:rPr lang="en-GB" dirty="0"/>
              <a:t>Thanks for coming!</a:t>
            </a:r>
          </a:p>
          <a:p>
            <a:endParaRPr lang="en-GB" dirty="0"/>
          </a:p>
        </p:txBody>
      </p:sp>
      <p:pic>
        <p:nvPicPr>
          <p:cNvPr id="4" name="Picture 3" descr="A splash of colors on a white surface">
            <a:extLst>
              <a:ext uri="{FF2B5EF4-FFF2-40B4-BE49-F238E27FC236}">
                <a16:creationId xmlns:a16="http://schemas.microsoft.com/office/drawing/2014/main" id="{22E07A0E-A937-9E74-3839-8C6D7DE8A46D}"/>
              </a:ext>
            </a:extLst>
          </p:cNvPr>
          <p:cNvPicPr>
            <a:picLocks noChangeAspect="1"/>
          </p:cNvPicPr>
          <p:nvPr/>
        </p:nvPicPr>
        <p:blipFill>
          <a:blip r:embed="rId2"/>
          <a:srcRect t="5665" b="19335"/>
          <a:stretch>
            <a:fillRect/>
          </a:stretch>
        </p:blipFill>
        <p:spPr>
          <a:xfrm>
            <a:off x="672253" y="1411465"/>
            <a:ext cx="6881991" cy="3871119"/>
          </a:xfrm>
          <a:prstGeom prst="rect">
            <a:avLst/>
          </a:prstGeom>
        </p:spPr>
      </p:pic>
      <p:sp>
        <p:nvSpPr>
          <p:cNvPr id="5" name="TextBox 4">
            <a:extLst>
              <a:ext uri="{FF2B5EF4-FFF2-40B4-BE49-F238E27FC236}">
                <a16:creationId xmlns:a16="http://schemas.microsoft.com/office/drawing/2014/main" id="{7FA92CA4-3445-CAA1-D5F7-8CA4C2EA8274}"/>
              </a:ext>
            </a:extLst>
          </p:cNvPr>
          <p:cNvSpPr txBox="1"/>
          <p:nvPr/>
        </p:nvSpPr>
        <p:spPr>
          <a:xfrm>
            <a:off x="672253" y="5520266"/>
            <a:ext cx="4360334" cy="369332"/>
          </a:xfrm>
          <a:prstGeom prst="rect">
            <a:avLst/>
          </a:prstGeom>
          <a:noFill/>
        </p:spPr>
        <p:txBody>
          <a:bodyPr wrap="square" rtlCol="0">
            <a:spAutoFit/>
          </a:bodyPr>
          <a:lstStyle/>
          <a:p>
            <a:r>
              <a:rPr lang="en-GB" b="1" dirty="0">
                <a:solidFill>
                  <a:schemeClr val="accent1">
                    <a:lumMod val="75000"/>
                  </a:schemeClr>
                </a:solidFill>
              </a:rPr>
              <a:t>teachingandlearning@grad2teach.ac.uk</a:t>
            </a:r>
            <a:endParaRPr lang="en-GB" dirty="0"/>
          </a:p>
        </p:txBody>
      </p:sp>
    </p:spTree>
    <p:extLst>
      <p:ext uri="{BB962C8B-B14F-4D97-AF65-F5344CB8AC3E}">
        <p14:creationId xmlns:p14="http://schemas.microsoft.com/office/powerpoint/2010/main" val="2829377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42F017-99FF-39DA-DF88-BDAC32CDFD12}"/>
              </a:ext>
            </a:extLst>
          </p:cNvPr>
          <p:cNvSpPr>
            <a:spLocks noGrp="1"/>
          </p:cNvSpPr>
          <p:nvPr>
            <p:ph type="title"/>
          </p:nvPr>
        </p:nvSpPr>
        <p:spPr>
          <a:xfrm>
            <a:off x="640080" y="570750"/>
            <a:ext cx="10890929" cy="1387934"/>
          </a:xfrm>
        </p:spPr>
        <p:txBody>
          <a:bodyPr anchor="b">
            <a:normAutofit/>
          </a:bodyPr>
          <a:lstStyle/>
          <a:p>
            <a:r>
              <a:rPr lang="en-GB" dirty="0"/>
              <a:t>Tell me about my teaching course…</a:t>
            </a:r>
          </a:p>
        </p:txBody>
      </p:sp>
      <p:graphicFrame>
        <p:nvGraphicFramePr>
          <p:cNvPr id="20" name="Content Placeholder 2">
            <a:extLst>
              <a:ext uri="{FF2B5EF4-FFF2-40B4-BE49-F238E27FC236}">
                <a16:creationId xmlns:a16="http://schemas.microsoft.com/office/drawing/2014/main" id="{97D07221-A461-7085-A423-1A607B1C5509}"/>
              </a:ext>
            </a:extLst>
          </p:cNvPr>
          <p:cNvGraphicFramePr>
            <a:graphicFrameLocks noGrp="1"/>
          </p:cNvGraphicFramePr>
          <p:nvPr>
            <p:ph idx="1"/>
            <p:extLst>
              <p:ext uri="{D42A27DB-BD31-4B8C-83A1-F6EECF244321}">
                <p14:modId xmlns:p14="http://schemas.microsoft.com/office/powerpoint/2010/main" val="962784463"/>
              </p:ext>
            </p:extLst>
          </p:nvPr>
        </p:nvGraphicFramePr>
        <p:xfrm>
          <a:off x="640080" y="2761673"/>
          <a:ext cx="10890929" cy="3536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0" name="Straight Connector 9">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1811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C3551B-CA93-4C9C-B407-298935B87A0F}"/>
            </a:ext>
          </a:extLst>
        </p:cNvPr>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pic>
        <p:nvPicPr>
          <p:cNvPr id="5" name="Picture 4" descr="Magnifying glass and question mark">
            <a:extLst>
              <a:ext uri="{FF2B5EF4-FFF2-40B4-BE49-F238E27FC236}">
                <a16:creationId xmlns:a16="http://schemas.microsoft.com/office/drawing/2014/main" id="{C4C0791B-0FE1-2758-C3D5-DAA9A885FCC7}"/>
              </a:ext>
            </a:extLst>
          </p:cNvPr>
          <p:cNvPicPr>
            <a:picLocks noChangeAspect="1"/>
          </p:cNvPicPr>
          <p:nvPr/>
        </p:nvPicPr>
        <p:blipFill>
          <a:blip r:embed="rId2"/>
          <a:srcRect/>
          <a:stretch>
            <a:fillRect/>
          </a:stretch>
        </p:blipFill>
        <p:spPr>
          <a:xfrm>
            <a:off x="1" y="10"/>
            <a:ext cx="12192000" cy="6857990"/>
          </a:xfrm>
          <a:prstGeom prst="rect">
            <a:avLst/>
          </a:prstGeom>
        </p:spPr>
      </p:pic>
      <p:sp>
        <p:nvSpPr>
          <p:cNvPr id="13" name="Rectangle 12">
            <a:extLst>
              <a:ext uri="{FF2B5EF4-FFF2-40B4-BE49-F238E27FC236}">
                <a16:creationId xmlns:a16="http://schemas.microsoft.com/office/drawing/2014/main" id="{36136311-C81B-47C5-AE0A-5641A5A595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4444" y="1066800"/>
            <a:ext cx="4682990" cy="4724400"/>
          </a:xfrm>
          <a:prstGeom prst="rect">
            <a:avLst/>
          </a:prstGeom>
          <a:solidFill>
            <a:schemeClr val="bg1">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6BA90E8E-1D5F-FCD1-3DA9-98D5F32A1842}"/>
              </a:ext>
            </a:extLst>
          </p:cNvPr>
          <p:cNvSpPr>
            <a:spLocks noGrp="1"/>
          </p:cNvSpPr>
          <p:nvPr>
            <p:ph type="title"/>
          </p:nvPr>
        </p:nvSpPr>
        <p:spPr>
          <a:xfrm>
            <a:off x="804818" y="1562101"/>
            <a:ext cx="3905203" cy="2738530"/>
          </a:xfrm>
        </p:spPr>
        <p:txBody>
          <a:bodyPr vert="horz" lIns="91440" tIns="45720" rIns="91440" bIns="45720" rtlCol="0" anchor="t">
            <a:normAutofit/>
          </a:bodyPr>
          <a:lstStyle/>
          <a:p>
            <a:r>
              <a:rPr lang="en-US" sz="4800" b="1" kern="1200">
                <a:solidFill>
                  <a:schemeClr val="tx1"/>
                </a:solidFill>
                <a:latin typeface="+mj-lt"/>
                <a:ea typeface="+mj-ea"/>
                <a:cs typeface="+mj-cs"/>
              </a:rPr>
              <a:t>FAQs</a:t>
            </a:r>
          </a:p>
        </p:txBody>
      </p:sp>
      <p:sp>
        <p:nvSpPr>
          <p:cNvPr id="3" name="Content Placeholder 2">
            <a:extLst>
              <a:ext uri="{FF2B5EF4-FFF2-40B4-BE49-F238E27FC236}">
                <a16:creationId xmlns:a16="http://schemas.microsoft.com/office/drawing/2014/main" id="{C526AD84-6276-BFD3-80E8-CA99DC7CE5C7}"/>
              </a:ext>
            </a:extLst>
          </p:cNvPr>
          <p:cNvSpPr>
            <a:spLocks noGrp="1"/>
          </p:cNvSpPr>
          <p:nvPr>
            <p:ph idx="1"/>
          </p:nvPr>
        </p:nvSpPr>
        <p:spPr>
          <a:xfrm>
            <a:off x="804818" y="4321622"/>
            <a:ext cx="3816351" cy="941832"/>
          </a:xfrm>
        </p:spPr>
        <p:txBody>
          <a:bodyPr vert="horz" lIns="91440" tIns="45720" rIns="91440" bIns="45720" rtlCol="0" anchor="b">
            <a:normAutofit fontScale="92500" lnSpcReduction="20000"/>
          </a:bodyPr>
          <a:lstStyle/>
          <a:p>
            <a:pPr marL="0" indent="0">
              <a:lnSpc>
                <a:spcPct val="130000"/>
              </a:lnSpc>
              <a:buNone/>
            </a:pPr>
            <a:r>
              <a:rPr lang="en-US" sz="1800" b="1" cap="all" spc="300" dirty="0"/>
              <a:t>(Feel free to ask me any questions I haven’t covered at the end)</a:t>
            </a:r>
          </a:p>
        </p:txBody>
      </p:sp>
      <p:cxnSp>
        <p:nvCxnSpPr>
          <p:cNvPr id="15" name="Straight Connector 14">
            <a:extLst>
              <a:ext uri="{FF2B5EF4-FFF2-40B4-BE49-F238E27FC236}">
                <a16:creationId xmlns:a16="http://schemas.microsoft.com/office/drawing/2014/main" id="{7CC73A33-65FF-41A9-A3B0-006753CD10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V="1">
            <a:off x="305077" y="1063752"/>
            <a:ext cx="0" cy="4727448"/>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4685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FCEC5-B4E8-82D7-4F11-2752256C5FA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D17BC9BF-C8A9-31DE-C71E-D4FC452EE370}"/>
              </a:ext>
            </a:extLst>
          </p:cNvPr>
          <p:cNvSpPr>
            <a:spLocks noGrp="1"/>
          </p:cNvSpPr>
          <p:nvPr>
            <p:ph idx="1"/>
          </p:nvPr>
        </p:nvSpPr>
        <p:spPr/>
        <p:txBody>
          <a:bodyPr/>
          <a:lstStyle/>
          <a:p>
            <a:pPr marL="0" indent="0">
              <a:buNone/>
            </a:pPr>
            <a:r>
              <a:rPr lang="en-GB" dirty="0"/>
              <a:t>Q. When does the course officially begin?</a:t>
            </a:r>
          </a:p>
          <a:p>
            <a:pPr marL="0" indent="0">
              <a:buNone/>
            </a:pPr>
            <a:r>
              <a:rPr lang="en-GB" b="1" dirty="0">
                <a:solidFill>
                  <a:schemeClr val="accent1">
                    <a:lumMod val="75000"/>
                  </a:schemeClr>
                </a:solidFill>
              </a:rPr>
              <a:t>A: You’re employed with your school from 13</a:t>
            </a:r>
            <a:r>
              <a:rPr lang="en-GB" b="1" baseline="30000" dirty="0">
                <a:solidFill>
                  <a:schemeClr val="accent1">
                    <a:lumMod val="75000"/>
                  </a:schemeClr>
                </a:solidFill>
              </a:rPr>
              <a:t>th</a:t>
            </a:r>
            <a:r>
              <a:rPr lang="en-GB" b="1" dirty="0">
                <a:solidFill>
                  <a:schemeClr val="accent1">
                    <a:lumMod val="75000"/>
                  </a:schemeClr>
                </a:solidFill>
              </a:rPr>
              <a:t> of April, and the new programme, including your training, begins from this week, we will class this as ‘Week 1’ of the course. Your first week at school will likely involve doing inductions and settling in, so don’t worry about starting G2T course work until next week. Look out for our Monday Mailers which tell you what you need to do each week.</a:t>
            </a:r>
          </a:p>
          <a:p>
            <a:pPr marL="0" indent="0">
              <a:buNone/>
            </a:pPr>
            <a:r>
              <a:rPr lang="en-GB" dirty="0"/>
              <a:t>Q. What does Level 4 mean?</a:t>
            </a:r>
          </a:p>
          <a:p>
            <a:pPr marL="0" indent="0">
              <a:buNone/>
            </a:pPr>
            <a:r>
              <a:rPr lang="en-GB" b="1" dirty="0">
                <a:solidFill>
                  <a:schemeClr val="accent1">
                    <a:lumMod val="75000"/>
                  </a:schemeClr>
                </a:solidFill>
              </a:rPr>
              <a:t>A. A level 4 ‘level’ is the same as the first year of an undergraduate course.</a:t>
            </a:r>
          </a:p>
          <a:p>
            <a:pPr marL="0" indent="0">
              <a:buNone/>
            </a:pPr>
            <a:endParaRPr lang="en-GB" dirty="0">
              <a:solidFill>
                <a:schemeClr val="accent1">
                  <a:lumMod val="75000"/>
                </a:schemeClr>
              </a:solidFill>
            </a:endParaRPr>
          </a:p>
        </p:txBody>
      </p:sp>
    </p:spTree>
    <p:extLst>
      <p:ext uri="{BB962C8B-B14F-4D97-AF65-F5344CB8AC3E}">
        <p14:creationId xmlns:p14="http://schemas.microsoft.com/office/powerpoint/2010/main" val="315885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11B3F-8A84-3C12-91A5-7D362A119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3BC1C-3F5D-5D10-F00F-FA1461D9D70F}"/>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000558F6-203B-A59D-D2BC-846DA2AE4F46}"/>
              </a:ext>
            </a:extLst>
          </p:cNvPr>
          <p:cNvSpPr>
            <a:spLocks noGrp="1"/>
          </p:cNvSpPr>
          <p:nvPr>
            <p:ph idx="1"/>
          </p:nvPr>
        </p:nvSpPr>
        <p:spPr>
          <a:xfrm>
            <a:off x="640080" y="2721526"/>
            <a:ext cx="10890928" cy="3566160"/>
          </a:xfrm>
        </p:spPr>
        <p:txBody>
          <a:bodyPr vert="horz" lIns="91440" tIns="45720" rIns="91440" bIns="45720" rtlCol="0" anchor="t">
            <a:normAutofit/>
          </a:bodyPr>
          <a:lstStyle/>
          <a:p>
            <a:pPr marL="0" indent="0">
              <a:buNone/>
            </a:pPr>
            <a:r>
              <a:rPr lang="en-GB" dirty="0"/>
              <a:t>Q. Why is it called the </a:t>
            </a:r>
            <a:r>
              <a:rPr lang="en-GB" dirty="0">
                <a:ea typeface="+mn-lt"/>
                <a:cs typeface="+mn-lt"/>
              </a:rPr>
              <a:t>Level 4 Award in Teaching Fundamentals?</a:t>
            </a:r>
            <a:endParaRPr lang="en-US" dirty="0"/>
          </a:p>
          <a:p>
            <a:pPr marL="0" indent="0">
              <a:buNone/>
            </a:pPr>
            <a:r>
              <a:rPr lang="en-GB" b="1" dirty="0">
                <a:solidFill>
                  <a:schemeClr val="accent1">
                    <a:lumMod val="75000"/>
                  </a:schemeClr>
                </a:solidFill>
              </a:rPr>
              <a:t>A. We wanted to design a course which gave people the chance to learn the job ‘from the ground up’. It’s very easy to think that the job of teaching is all about planning and teaching lessons and marking work. It is </a:t>
            </a:r>
            <a:r>
              <a:rPr lang="en-GB" b="1" i="1" dirty="0">
                <a:solidFill>
                  <a:schemeClr val="accent1">
                    <a:lumMod val="75000"/>
                  </a:schemeClr>
                </a:solidFill>
              </a:rPr>
              <a:t>so</a:t>
            </a:r>
            <a:r>
              <a:rPr lang="en-GB" b="1" dirty="0">
                <a:solidFill>
                  <a:schemeClr val="accent1">
                    <a:lumMod val="75000"/>
                  </a:schemeClr>
                </a:solidFill>
              </a:rPr>
              <a:t> much more than this. The Level 4 Fundamentals course teaches you to understand the teaching profession in a broader sense – the professional responsibilities, the professional skills, the personal values, the importance of colleagues, the community… and encourages you to understand on a deeper level whether teaching is for you.</a:t>
            </a:r>
          </a:p>
        </p:txBody>
      </p:sp>
    </p:spTree>
    <p:extLst>
      <p:ext uri="{BB962C8B-B14F-4D97-AF65-F5344CB8AC3E}">
        <p14:creationId xmlns:p14="http://schemas.microsoft.com/office/powerpoint/2010/main" val="19837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3469F-9A18-010B-2AFD-8A375C03F5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6A9EE-E578-0617-6E9E-9EE404C9EB66}"/>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1E8739D5-4498-E7D7-DD0A-E7507251912A}"/>
              </a:ext>
            </a:extLst>
          </p:cNvPr>
          <p:cNvSpPr>
            <a:spLocks noGrp="1"/>
          </p:cNvSpPr>
          <p:nvPr>
            <p:ph idx="1"/>
          </p:nvPr>
        </p:nvSpPr>
        <p:spPr>
          <a:xfrm>
            <a:off x="640080" y="2660565"/>
            <a:ext cx="10890928" cy="3566160"/>
          </a:xfrm>
        </p:spPr>
        <p:txBody>
          <a:bodyPr>
            <a:normAutofit fontScale="92500"/>
          </a:bodyPr>
          <a:lstStyle/>
          <a:p>
            <a:pPr marL="0" indent="0">
              <a:buNone/>
            </a:pPr>
            <a:r>
              <a:rPr lang="en-GB" dirty="0"/>
              <a:t>Q. What am I expected to do each week?</a:t>
            </a:r>
          </a:p>
          <a:p>
            <a:pPr marL="457200" indent="-457200">
              <a:buAutoNum type="alphaUcPeriod"/>
            </a:pPr>
            <a:r>
              <a:rPr lang="en-GB" b="1" dirty="0">
                <a:solidFill>
                  <a:schemeClr val="accent1">
                    <a:lumMod val="75000"/>
                  </a:schemeClr>
                </a:solidFill>
              </a:rPr>
              <a:t>You will have </a:t>
            </a:r>
            <a:r>
              <a:rPr lang="en-GB" b="1" u="sng" dirty="0">
                <a:solidFill>
                  <a:schemeClr val="accent1">
                    <a:lumMod val="75000"/>
                  </a:schemeClr>
                </a:solidFill>
              </a:rPr>
              <a:t>at least </a:t>
            </a:r>
            <a:r>
              <a:rPr lang="en-GB" b="1" dirty="0">
                <a:solidFill>
                  <a:schemeClr val="accent1">
                    <a:lumMod val="75000"/>
                  </a:schemeClr>
                </a:solidFill>
              </a:rPr>
              <a:t>one task to complete per week, and sometimes up to three tasks to complete per week, although in some cases, the deadline for completing the tasks may exceed a week. Your tasks fall into 4 main categories: </a:t>
            </a:r>
          </a:p>
          <a:p>
            <a:r>
              <a:rPr lang="en-GB" b="1" dirty="0">
                <a:solidFill>
                  <a:schemeClr val="accent1">
                    <a:lumMod val="75000"/>
                  </a:schemeClr>
                </a:solidFill>
              </a:rPr>
              <a:t>research (e.g. understanding your school, school and government policies)</a:t>
            </a:r>
          </a:p>
          <a:p>
            <a:r>
              <a:rPr lang="en-GB" b="1" dirty="0">
                <a:solidFill>
                  <a:schemeClr val="accent1">
                    <a:lumMod val="75000"/>
                  </a:schemeClr>
                </a:solidFill>
              </a:rPr>
              <a:t>reflection/analysis (on what you’ve learnt, your experiences, etc)</a:t>
            </a:r>
          </a:p>
          <a:p>
            <a:r>
              <a:rPr lang="en-GB" b="1" dirty="0">
                <a:solidFill>
                  <a:schemeClr val="accent1">
                    <a:lumMod val="75000"/>
                  </a:schemeClr>
                </a:solidFill>
              </a:rPr>
              <a:t>planning (e.g. a learning experience or lesson)</a:t>
            </a:r>
          </a:p>
          <a:p>
            <a:r>
              <a:rPr lang="en-GB" b="1" dirty="0">
                <a:solidFill>
                  <a:schemeClr val="accent1">
                    <a:lumMod val="75000"/>
                  </a:schemeClr>
                </a:solidFill>
              </a:rPr>
              <a:t>essay writing (applying your reflections/analysis/understanding to an education-based question)</a:t>
            </a:r>
          </a:p>
          <a:p>
            <a:pPr marL="0" indent="0">
              <a:buNone/>
            </a:pPr>
            <a:endParaRPr lang="en-GB" dirty="0"/>
          </a:p>
        </p:txBody>
      </p:sp>
    </p:spTree>
    <p:extLst>
      <p:ext uri="{BB962C8B-B14F-4D97-AF65-F5344CB8AC3E}">
        <p14:creationId xmlns:p14="http://schemas.microsoft.com/office/powerpoint/2010/main" val="4125588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1A65B-E6D0-B847-49E7-C4514D0EF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3EFC9-0DBA-7728-451F-283498414B88}"/>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661E98E3-9E41-4DE6-C937-1308A01D61D6}"/>
              </a:ext>
            </a:extLst>
          </p:cNvPr>
          <p:cNvSpPr>
            <a:spLocks noGrp="1"/>
          </p:cNvSpPr>
          <p:nvPr>
            <p:ph idx="1"/>
          </p:nvPr>
        </p:nvSpPr>
        <p:spPr>
          <a:xfrm>
            <a:off x="640080" y="2329543"/>
            <a:ext cx="10890928" cy="4288971"/>
          </a:xfrm>
        </p:spPr>
        <p:txBody>
          <a:bodyPr vert="horz" lIns="91440" tIns="45720" rIns="91440" bIns="45720" rtlCol="0" anchor="t">
            <a:normAutofit/>
          </a:bodyPr>
          <a:lstStyle/>
          <a:p>
            <a:pPr marL="0" indent="0">
              <a:buNone/>
            </a:pPr>
            <a:r>
              <a:rPr lang="en-GB" dirty="0"/>
              <a:t>Q. How can I keep track of the work and tasks I need to do each week?</a:t>
            </a:r>
          </a:p>
          <a:p>
            <a:pPr marL="457200" indent="-457200">
              <a:buAutoNum type="alphaUcPeriod"/>
            </a:pPr>
            <a:r>
              <a:rPr lang="en-GB" b="1" dirty="0">
                <a:solidFill>
                  <a:schemeClr val="accent1">
                    <a:lumMod val="75000"/>
                  </a:schemeClr>
                </a:solidFill>
              </a:rPr>
              <a:t>You will have access to the Trainee Hub with </a:t>
            </a:r>
            <a:r>
              <a:rPr lang="en-GB" b="1" dirty="0">
                <a:solidFill>
                  <a:schemeClr val="accent1">
                    <a:lumMod val="75000"/>
                  </a:schemeClr>
                </a:solidFill>
                <a:ea typeface="+mn-lt"/>
                <a:cs typeface="+mn-lt"/>
              </a:rPr>
              <a:t>the Level 4 Award in Teaching Fundamentals</a:t>
            </a:r>
            <a:r>
              <a:rPr lang="en-GB" b="1" dirty="0">
                <a:solidFill>
                  <a:schemeClr val="accent1">
                    <a:lumMod val="75000"/>
                  </a:schemeClr>
                </a:solidFill>
              </a:rPr>
              <a:t> on it, so you can navigate through the different material on the Hub to see what you need to complete. There is also an online calendar on the Hub, which will show you when your training days and meetings are. We will remind you of these on the </a:t>
            </a:r>
            <a:r>
              <a:rPr lang="en-GB" b="1" dirty="0" err="1">
                <a:solidFill>
                  <a:schemeClr val="accent1">
                    <a:lumMod val="75000"/>
                  </a:schemeClr>
                </a:solidFill>
              </a:rPr>
              <a:t>Whatsapp</a:t>
            </a:r>
            <a:r>
              <a:rPr lang="en-GB" b="1" dirty="0">
                <a:solidFill>
                  <a:schemeClr val="accent1">
                    <a:lumMod val="75000"/>
                  </a:schemeClr>
                </a:solidFill>
              </a:rPr>
              <a:t> group which you will be invited to join when you enrol on and begin to work through the course. Attendance at our events is compulsory for passing the course.</a:t>
            </a:r>
          </a:p>
          <a:p>
            <a:pPr marL="0" indent="0">
              <a:buNone/>
            </a:pPr>
            <a:r>
              <a:rPr lang="en-GB" sz="1700" b="1" dirty="0"/>
              <a:t>Key dates for your diary: </a:t>
            </a:r>
          </a:p>
          <a:p>
            <a:r>
              <a:rPr lang="en-GB" sz="1700" b="1" dirty="0"/>
              <a:t>Training on Microsoft Teams on Tuesday 21st and Wednesday 22</a:t>
            </a:r>
            <a:r>
              <a:rPr lang="en-GB" sz="1700" b="1" baseline="30000" dirty="0"/>
              <a:t>nd</a:t>
            </a:r>
            <a:r>
              <a:rPr lang="en-GB" sz="1700" b="1" dirty="0"/>
              <a:t> April, 4-6pm (Training Day 1)</a:t>
            </a:r>
          </a:p>
          <a:p>
            <a:r>
              <a:rPr lang="en-GB" sz="1700" b="1" dirty="0"/>
              <a:t>Face-to-face training on Friday 29</a:t>
            </a:r>
            <a:r>
              <a:rPr lang="en-GB" sz="1700" b="1" baseline="30000" dirty="0"/>
              <a:t>th</a:t>
            </a:r>
            <a:r>
              <a:rPr lang="en-GB" sz="1700" b="1" dirty="0"/>
              <a:t> May 9.30am-4pm (Training Day 2)</a:t>
            </a:r>
          </a:p>
        </p:txBody>
      </p:sp>
    </p:spTree>
    <p:extLst>
      <p:ext uri="{BB962C8B-B14F-4D97-AF65-F5344CB8AC3E}">
        <p14:creationId xmlns:p14="http://schemas.microsoft.com/office/powerpoint/2010/main" val="810799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E9436-1970-BFA5-1216-C1D4A306D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D9B148-84BD-4C16-D12A-620FAE30D1AE}"/>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DEC11222-02FA-BB61-E24B-8087D5AB1760}"/>
              </a:ext>
            </a:extLst>
          </p:cNvPr>
          <p:cNvSpPr>
            <a:spLocks noGrp="1"/>
          </p:cNvSpPr>
          <p:nvPr>
            <p:ph idx="1"/>
          </p:nvPr>
        </p:nvSpPr>
        <p:spPr/>
        <p:txBody>
          <a:bodyPr vert="horz" lIns="91440" tIns="45720" rIns="91440" bIns="45720" rtlCol="0" anchor="t">
            <a:normAutofit/>
          </a:bodyPr>
          <a:lstStyle/>
          <a:p>
            <a:pPr marL="0" indent="0">
              <a:buNone/>
            </a:pPr>
            <a:r>
              <a:rPr lang="en-GB" dirty="0"/>
              <a:t>Q. Do I have a tutor or study group? When do they meet?</a:t>
            </a:r>
          </a:p>
          <a:p>
            <a:pPr marL="457200" indent="-457200">
              <a:buAutoNum type="alphaUcPeriod"/>
            </a:pPr>
            <a:r>
              <a:rPr lang="en-GB" b="1" dirty="0">
                <a:solidFill>
                  <a:schemeClr val="accent1">
                    <a:lumMod val="75000"/>
                  </a:schemeClr>
                </a:solidFill>
              </a:rPr>
              <a:t>You will be assigned a study group running from 4-5pm *normally Monday*. You will need to sign up for these sessions online using the calendar on the Trainee Hub. </a:t>
            </a:r>
          </a:p>
          <a:p>
            <a:pPr marL="0" indent="0">
              <a:buNone/>
            </a:pPr>
            <a:r>
              <a:rPr lang="en-GB" b="1" dirty="0">
                <a:solidFill>
                  <a:schemeClr val="accent1">
                    <a:lumMod val="75000"/>
                  </a:schemeClr>
                </a:solidFill>
              </a:rPr>
              <a:t>You will be asked to read and prepare ideas for the study groups so that you can support and learn from your experiences and those of your peers on the course. </a:t>
            </a:r>
          </a:p>
          <a:p>
            <a:pPr marL="0" indent="0">
              <a:buNone/>
            </a:pPr>
            <a:r>
              <a:rPr lang="en-GB" b="1" dirty="0">
                <a:solidFill>
                  <a:schemeClr val="accent1">
                    <a:lumMod val="75000"/>
                  </a:schemeClr>
                </a:solidFill>
              </a:rPr>
              <a:t>There are 4 study groups before Easter for everyone studying for </a:t>
            </a:r>
            <a:r>
              <a:rPr lang="en-GB" b="1" dirty="0">
                <a:solidFill>
                  <a:schemeClr val="accent1">
                    <a:lumMod val="75000"/>
                  </a:schemeClr>
                </a:solidFill>
                <a:ea typeface="+mn-lt"/>
                <a:cs typeface="+mn-lt"/>
              </a:rPr>
              <a:t>the Level 4 Award in Teaching Fundamentals</a:t>
            </a:r>
            <a:r>
              <a:rPr lang="en-GB" b="1" dirty="0">
                <a:solidFill>
                  <a:schemeClr val="accent1">
                    <a:lumMod val="75000"/>
                  </a:schemeClr>
                </a:solidFill>
              </a:rPr>
              <a:t>. If you are pursuing an AOR pathway to Qualified Teacher Status, you will be offered further enrichment sessions to help you prepare for it.</a:t>
            </a:r>
          </a:p>
        </p:txBody>
      </p:sp>
    </p:spTree>
    <p:extLst>
      <p:ext uri="{BB962C8B-B14F-4D97-AF65-F5344CB8AC3E}">
        <p14:creationId xmlns:p14="http://schemas.microsoft.com/office/powerpoint/2010/main" val="1137412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8DCF4-E1A2-4982-5DDC-ECC14217E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F3552D-79D0-40AB-6806-1BBA1FEE23A0}"/>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504E275-4AA8-2DA5-64B9-BEB7656ABC56}"/>
              </a:ext>
            </a:extLst>
          </p:cNvPr>
          <p:cNvSpPr>
            <a:spLocks noGrp="1"/>
          </p:cNvSpPr>
          <p:nvPr>
            <p:ph idx="1"/>
          </p:nvPr>
        </p:nvSpPr>
        <p:spPr/>
        <p:txBody>
          <a:bodyPr/>
          <a:lstStyle/>
          <a:p>
            <a:pPr marL="0" indent="0">
              <a:buNone/>
            </a:pPr>
            <a:r>
              <a:rPr lang="en-GB" dirty="0"/>
              <a:t>Q. Do I have pastoral support?</a:t>
            </a:r>
          </a:p>
          <a:p>
            <a:pPr marL="0" indent="0">
              <a:buNone/>
            </a:pPr>
            <a:r>
              <a:rPr lang="en-GB" b="1" dirty="0">
                <a:solidFill>
                  <a:schemeClr val="accent1">
                    <a:lumMod val="75000"/>
                  </a:schemeClr>
                </a:solidFill>
              </a:rPr>
              <a:t>A. You will be in </a:t>
            </a:r>
            <a:r>
              <a:rPr lang="en-US" b="1" dirty="0">
                <a:solidFill>
                  <a:schemeClr val="accent1">
                    <a:lumMod val="75000"/>
                  </a:schemeClr>
                </a:solidFill>
              </a:rPr>
              <a:t>a WhatsApp group with your pastoral lead and have the opportunity to meet every other week if you’d like to. Your pastoral lead is often (but not always) the member of the Grad2Teach team who </a:t>
            </a:r>
            <a:r>
              <a:rPr lang="en-US" b="1" dirty="0" err="1">
                <a:solidFill>
                  <a:schemeClr val="accent1">
                    <a:lumMod val="75000"/>
                  </a:schemeClr>
                </a:solidFill>
              </a:rPr>
              <a:t>organised</a:t>
            </a:r>
            <a:r>
              <a:rPr lang="en-US" b="1" dirty="0">
                <a:solidFill>
                  <a:schemeClr val="accent1">
                    <a:lumMod val="75000"/>
                  </a:schemeClr>
                </a:solidFill>
              </a:rPr>
              <a:t> your employment and school placement with us.</a:t>
            </a:r>
            <a:endParaRPr lang="en-GB" b="1" dirty="0">
              <a:solidFill>
                <a:schemeClr val="accent1">
                  <a:lumMod val="75000"/>
                </a:schemeClr>
              </a:solidFill>
            </a:endParaRPr>
          </a:p>
        </p:txBody>
      </p:sp>
    </p:spTree>
    <p:extLst>
      <p:ext uri="{BB962C8B-B14F-4D97-AF65-F5344CB8AC3E}">
        <p14:creationId xmlns:p14="http://schemas.microsoft.com/office/powerpoint/2010/main" val="2788027926"/>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9B14B20ECE6144FBD50D036D694871E" ma:contentTypeVersion="20" ma:contentTypeDescription="Create a new document." ma:contentTypeScope="" ma:versionID="1bf1c65128b68f11d8a774ac45a83522">
  <xsd:schema xmlns:xsd="http://www.w3.org/2001/XMLSchema" xmlns:xs="http://www.w3.org/2001/XMLSchema" xmlns:p="http://schemas.microsoft.com/office/2006/metadata/properties" xmlns:ns2="e5873d33-56ae-40f9-8b97-64a660b0ab54" xmlns:ns3="b3aa22f9-cc7b-464c-a307-4f3ca8762b12" targetNamespace="http://schemas.microsoft.com/office/2006/metadata/properties" ma:root="true" ma:fieldsID="737e8ac7692dc96aca41bd3b2202b559" ns2:_="" ns3:_="">
    <xsd:import namespace="e5873d33-56ae-40f9-8b97-64a660b0ab54"/>
    <xsd:import namespace="b3aa22f9-cc7b-464c-a307-4f3ca8762b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Called"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ABnotes" minOccurs="0"/>
                <xsd:element ref="ns2:MediaServiceObjectDetectorVersions" minOccurs="0"/>
                <xsd:element ref="ns2:lcf76f155ced4ddcb4097134ff3c332f" minOccurs="0"/>
                <xsd:element ref="ns3:TaxCatchAll"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873d33-56ae-40f9-8b97-64a660b0ab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Called" ma:index="14" nillable="true" ma:displayName="Called " ma:default="1" ma:format="Dropdown" ma:internalName="Called">
      <xsd:simpleType>
        <xsd:restriction base="dms:Boolea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ABnotes" ma:index="21" nillable="true" ma:displayName="AB notes" ma:default="Not checked" ma:description="Alex's notes and/or thoughts" ma:format="Dropdown" ma:internalName="ABnotes">
      <xsd:simpleType>
        <xsd:restriction base="dms:Text">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a0601bce-ad95-483f-b011-c1c543928881" ma:termSetId="09814cd3-568e-fe90-9814-8d621ff8fb84" ma:anchorId="fba54fb3-c3e1-fe81-a776-ca4b69148c4d" ma:open="true" ma:isKeyword="false">
      <xsd:complexType>
        <xsd:sequence>
          <xsd:element ref="pc:Terms" minOccurs="0" maxOccurs="1"/>
        </xsd:sequence>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Location" ma:index="2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aa22f9-cc7b-464c-a307-4f3ca8762b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cd4f1bdc-5c6f-4193-929c-f8c9f9399563}" ma:internalName="TaxCatchAll" ma:showField="CatchAllData" ma:web="b3aa22f9-cc7b-464c-a307-4f3ca8762b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Bnotes xmlns="e5873d33-56ae-40f9-8b97-64a660b0ab54">Not checked</ABnotes>
    <TaxCatchAll xmlns="b3aa22f9-cc7b-464c-a307-4f3ca8762b12" xsi:nil="true"/>
    <lcf76f155ced4ddcb4097134ff3c332f xmlns="e5873d33-56ae-40f9-8b97-64a660b0ab54">
      <Terms xmlns="http://schemas.microsoft.com/office/infopath/2007/PartnerControls"/>
    </lcf76f155ced4ddcb4097134ff3c332f>
    <Called xmlns="e5873d33-56ae-40f9-8b97-64a660b0ab54">true</Called>
  </documentManagement>
</p:properties>
</file>

<file path=customXml/itemProps1.xml><?xml version="1.0" encoding="utf-8"?>
<ds:datastoreItem xmlns:ds="http://schemas.openxmlformats.org/officeDocument/2006/customXml" ds:itemID="{1125E607-6B88-46EF-8299-A55EBA6CC3F1}">
  <ds:schemaRefs>
    <ds:schemaRef ds:uri="http://schemas.microsoft.com/sharepoint/v3/contenttype/forms"/>
  </ds:schemaRefs>
</ds:datastoreItem>
</file>

<file path=customXml/itemProps2.xml><?xml version="1.0" encoding="utf-8"?>
<ds:datastoreItem xmlns:ds="http://schemas.openxmlformats.org/officeDocument/2006/customXml" ds:itemID="{C6C12207-E5AF-4D0A-A3C3-024E71DB62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873d33-56ae-40f9-8b97-64a660b0ab54"/>
    <ds:schemaRef ds:uri="b3aa22f9-cc7b-464c-a307-4f3ca8762b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5199B9-56D6-4087-941D-7AEB1C986876}">
  <ds:schemaRefs>
    <ds:schemaRef ds:uri="http://schemas.microsoft.com/office/2006/metadata/properties"/>
    <ds:schemaRef ds:uri="http://purl.org/dc/terms/"/>
    <ds:schemaRef ds:uri="b3aa22f9-cc7b-464c-a307-4f3ca8762b12"/>
    <ds:schemaRef ds:uri="e5873d33-56ae-40f9-8b97-64a660b0ab54"/>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809</TotalTime>
  <Words>1849</Words>
  <Application>Microsoft Office PowerPoint</Application>
  <PresentationFormat>Widescreen</PresentationFormat>
  <Paragraphs>82</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Grandview Display</vt:lpstr>
      <vt:lpstr>DashVTI</vt:lpstr>
      <vt:lpstr>Welcome to Grad2Teach</vt:lpstr>
      <vt:lpstr>Tell me about my teaching course…</vt:lpstr>
      <vt:lpstr>FAQs</vt:lpstr>
      <vt:lpstr>FAQs</vt:lpstr>
      <vt:lpstr>FAQs</vt:lpstr>
      <vt:lpstr>FAQs</vt:lpstr>
      <vt:lpstr>FAQs</vt:lpstr>
      <vt:lpstr>FAQs</vt:lpstr>
      <vt:lpstr>FAQs</vt:lpstr>
      <vt:lpstr>FAQs</vt:lpstr>
      <vt:lpstr>FAQs</vt:lpstr>
      <vt:lpstr>FAQs</vt:lpstr>
      <vt:lpstr>FAQs</vt:lpstr>
      <vt:lpstr>FAQs</vt:lpstr>
      <vt:lpstr>FAQs</vt:lpstr>
      <vt:lpstr>FAQs</vt:lpstr>
      <vt:lpstr>FAQs</vt:lpstr>
      <vt:lpstr>Any further questions?</vt:lpstr>
      <vt:lpstr>Welcome to Grad2Teach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Michelle Ellis-Tipton</dc:creator>
  <cp:lastModifiedBy>Simona Glonci</cp:lastModifiedBy>
  <cp:revision>29</cp:revision>
  <dcterms:created xsi:type="dcterms:W3CDTF">2025-08-14T15:32:36Z</dcterms:created>
  <dcterms:modified xsi:type="dcterms:W3CDTF">2026-04-10T08:02:09Z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0x01010019B14B20ECE6144FBD50D036D694871E</vt:lpwstr>
  </property>
  <property fmtid="{D5CDD505-2E9C-101B-9397-08002B2CF9AE}" pid="3" name="MediaServiceImageTags">
    <vt:lpwstr/>
  </property>
</Properties>
</file>