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7" r:id="rId2"/>
    <p:sldId id="290" r:id="rId3"/>
    <p:sldId id="278" r:id="rId4"/>
    <p:sldId id="280" r:id="rId5"/>
    <p:sldId id="281" r:id="rId6"/>
    <p:sldId id="282" r:id="rId7"/>
    <p:sldId id="279" r:id="rId8"/>
    <p:sldId id="283" r:id="rId9"/>
    <p:sldId id="284" r:id="rId10"/>
    <p:sldId id="285" r:id="rId11"/>
    <p:sldId id="286" r:id="rId12"/>
    <p:sldId id="293" r:id="rId13"/>
    <p:sldId id="287" r:id="rId14"/>
    <p:sldId id="294" r:id="rId15"/>
    <p:sldId id="288" r:id="rId16"/>
    <p:sldId id="289" r:id="rId17"/>
    <p:sldId id="291"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72953-09FD-113B-DE83-C86C97C8D1C0}" v="102" dt="2026-04-20T11:08:21.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8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C054A-B9AB-4F7A-8DB1-5B67785BE822}" type="datetimeFigureOut">
              <a:rPr lang="en-GB" smtClean="0"/>
              <a:t>23/04/2026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93DFF-94F7-4615-9C49-3982961D6AC9}" type="slidenum">
              <a:rPr lang="en-GB" smtClean="0"/>
              <a:t>‹#›</a:t>
            </a:fld>
            <a:endParaRPr lang="en-GB"/>
          </a:p>
        </p:txBody>
      </p:sp>
    </p:spTree>
    <p:extLst>
      <p:ext uri="{BB962C8B-B14F-4D97-AF65-F5344CB8AC3E}">
        <p14:creationId xmlns:p14="http://schemas.microsoft.com/office/powerpoint/2010/main" val="25184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55308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6929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3235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79809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1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7596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16724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48610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0408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232062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9274971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000000-1234-1234-1234-123412341234}"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67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eachingandLearning@Grad2Teach.ac.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8B1AD44-7B4F-F257-5AE7-B8FA87460E05}"/>
              </a:ext>
            </a:extLst>
          </p:cNvPr>
          <p:cNvSpPr/>
          <p:nvPr/>
        </p:nvSpPr>
        <p:spPr>
          <a:xfrm>
            <a:off x="253999" y="1421746"/>
            <a:ext cx="3859703" cy="470917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DA0B6EEE-25FC-9B1F-9302-F765EF70A514}"/>
              </a:ext>
            </a:extLst>
          </p:cNvPr>
          <p:cNvSpPr/>
          <p:nvPr/>
        </p:nvSpPr>
        <p:spPr>
          <a:xfrm>
            <a:off x="4586896" y="1441999"/>
            <a:ext cx="3133606" cy="39242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F7BB781-4287-F5A8-FED6-C266233D508E}"/>
              </a:ext>
            </a:extLst>
          </p:cNvPr>
          <p:cNvSpPr/>
          <p:nvPr/>
        </p:nvSpPr>
        <p:spPr>
          <a:xfrm>
            <a:off x="8193696" y="1460309"/>
            <a:ext cx="3424610" cy="467061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F872433-60DD-3475-BAB0-BEE16D2B0505}"/>
              </a:ext>
            </a:extLst>
          </p:cNvPr>
          <p:cNvSpPr txBox="1"/>
          <p:nvPr/>
        </p:nvSpPr>
        <p:spPr>
          <a:xfrm>
            <a:off x="889000" y="305455"/>
            <a:ext cx="10566400" cy="1466042"/>
          </a:xfrm>
          <a:prstGeom prst="rect">
            <a:avLst/>
          </a:prstGeom>
          <a:noFill/>
        </p:spPr>
        <p:txBody>
          <a:bodyPr wrap="square">
            <a:spAutoFit/>
          </a:bodyPr>
          <a:lstStyle/>
          <a:p>
            <a:pPr algn="ctr"/>
            <a:r>
              <a:rPr kumimoji="0" lang="en-US" sz="2800" b="1"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rPr>
              <a:t>Welcome to your Level 4 Applied Teaching Practices</a:t>
            </a:r>
          </a:p>
          <a:p>
            <a:pPr marL="0" marR="0" lvl="0" indent="0" algn="ctr" defTabSz="914400" rtl="0" eaLnBrk="1" fontAlgn="auto" latinLnBrk="0" hangingPunct="1">
              <a:lnSpc>
                <a:spcPct val="90000"/>
              </a:lnSpc>
              <a:spcBef>
                <a:spcPts val="1200"/>
              </a:spcBef>
              <a:spcAft>
                <a:spcPts val="200"/>
              </a:spcAft>
              <a:buClr>
                <a:srgbClr val="0F6FC6"/>
              </a:buClr>
              <a:buSzPct val="100000"/>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Quick starter thinking questions based on the 3 themes of this course:</a:t>
            </a:r>
          </a:p>
          <a:p>
            <a:pPr algn="ctr"/>
            <a:endParaRPr lang="en-GB" sz="2800" dirty="0"/>
          </a:p>
        </p:txBody>
      </p:sp>
      <p:sp>
        <p:nvSpPr>
          <p:cNvPr id="17" name="TextBox 16">
            <a:extLst>
              <a:ext uri="{FF2B5EF4-FFF2-40B4-BE49-F238E27FC236}">
                <a16:creationId xmlns:a16="http://schemas.microsoft.com/office/drawing/2014/main" id="{CEAF588E-8955-AE39-50FA-AA6FA28D28AF}"/>
              </a:ext>
            </a:extLst>
          </p:cNvPr>
          <p:cNvSpPr txBox="1"/>
          <p:nvPr/>
        </p:nvSpPr>
        <p:spPr>
          <a:xfrm>
            <a:off x="254000" y="1466869"/>
            <a:ext cx="3859702" cy="4770537"/>
          </a:xfrm>
          <a:prstGeom prst="rect">
            <a:avLst/>
          </a:prstGeom>
          <a:noFill/>
        </p:spPr>
        <p:txBody>
          <a:bodyPr wrap="square" rtlCol="0">
            <a:spAutoFit/>
          </a:bodyPr>
          <a:lstStyle/>
          <a:p>
            <a:pPr algn="ctr"/>
            <a:r>
              <a:rPr lang="en-US" sz="2400" b="1" dirty="0">
                <a:solidFill>
                  <a:schemeClr val="bg1"/>
                </a:solidFill>
              </a:rPr>
              <a:t>Theme 1</a:t>
            </a:r>
          </a:p>
          <a:p>
            <a:r>
              <a:rPr lang="en-US" sz="2000" b="1" dirty="0">
                <a:solidFill>
                  <a:schemeClr val="bg1"/>
                </a:solidFill>
              </a:rPr>
              <a:t>Think back to when you started in your school.</a:t>
            </a:r>
          </a:p>
          <a:p>
            <a:pPr marL="457200" indent="-457200">
              <a:buAutoNum type="arabicPeriod"/>
            </a:pPr>
            <a:r>
              <a:rPr lang="en-US" sz="2000" b="1" dirty="0">
                <a:solidFill>
                  <a:schemeClr val="bg1"/>
                </a:solidFill>
              </a:rPr>
              <a:t>What sort of teacher have you become?</a:t>
            </a:r>
          </a:p>
          <a:p>
            <a:pPr marL="457200" indent="-457200">
              <a:buAutoNum type="arabicPeriod"/>
            </a:pPr>
            <a:r>
              <a:rPr lang="en-US" sz="2000" b="1" dirty="0">
                <a:solidFill>
                  <a:schemeClr val="bg1"/>
                </a:solidFill>
              </a:rPr>
              <a:t>Are you the ‘persona’, ’character’, ‘teacher’ that you envisaged you would be?</a:t>
            </a:r>
          </a:p>
          <a:p>
            <a:pPr marL="457200" indent="-457200">
              <a:buAutoNum type="arabicPeriod"/>
            </a:pPr>
            <a:r>
              <a:rPr lang="en-US" sz="2000" b="1" dirty="0">
                <a:solidFill>
                  <a:schemeClr val="bg1"/>
                </a:solidFill>
              </a:rPr>
              <a:t>From your experience so far give 3 examples (1 for each) of what you consider to be vital for teachers to be effective in their role; ‘Professional Qualities, Characteristics and Relationships.’</a:t>
            </a:r>
            <a:endParaRPr lang="en-GB" sz="2000" b="1" dirty="0">
              <a:solidFill>
                <a:schemeClr val="bg1"/>
              </a:solidFill>
            </a:endParaRPr>
          </a:p>
        </p:txBody>
      </p:sp>
      <p:sp>
        <p:nvSpPr>
          <p:cNvPr id="18" name="TextBox 17">
            <a:extLst>
              <a:ext uri="{FF2B5EF4-FFF2-40B4-BE49-F238E27FC236}">
                <a16:creationId xmlns:a16="http://schemas.microsoft.com/office/drawing/2014/main" id="{3238B231-F55B-7C52-46DB-20F4ECBD270C}"/>
              </a:ext>
            </a:extLst>
          </p:cNvPr>
          <p:cNvSpPr txBox="1"/>
          <p:nvPr/>
        </p:nvSpPr>
        <p:spPr>
          <a:xfrm>
            <a:off x="4748702" y="1509992"/>
            <a:ext cx="2971800" cy="3847207"/>
          </a:xfrm>
          <a:prstGeom prst="rect">
            <a:avLst/>
          </a:prstGeom>
          <a:noFill/>
        </p:spPr>
        <p:txBody>
          <a:bodyPr wrap="square" rtlCol="0">
            <a:spAutoFit/>
          </a:bodyPr>
          <a:lstStyle/>
          <a:p>
            <a:pPr algn="ctr"/>
            <a:r>
              <a:rPr lang="en-US" sz="2400" b="1" dirty="0">
                <a:solidFill>
                  <a:schemeClr val="bg1"/>
                </a:solidFill>
              </a:rPr>
              <a:t>Theme 2</a:t>
            </a:r>
          </a:p>
          <a:p>
            <a:r>
              <a:rPr lang="en-US" sz="2000" b="1" dirty="0">
                <a:solidFill>
                  <a:schemeClr val="bg1"/>
                </a:solidFill>
              </a:rPr>
              <a:t>Think back to the lessons you have delivered and any observations of your colleagues that you have completed.</a:t>
            </a:r>
          </a:p>
          <a:p>
            <a:pPr marL="342900" indent="-342900">
              <a:buAutoNum type="arabicPeriod"/>
            </a:pPr>
            <a:r>
              <a:rPr lang="en-US" sz="2000" b="1" dirty="0">
                <a:solidFill>
                  <a:schemeClr val="bg1"/>
                </a:solidFill>
              </a:rPr>
              <a:t>What makes a good lesson?</a:t>
            </a:r>
          </a:p>
          <a:p>
            <a:pPr marL="342900" indent="-342900">
              <a:buAutoNum type="arabicPeriod"/>
            </a:pPr>
            <a:r>
              <a:rPr lang="en-US" sz="2000" b="1" dirty="0">
                <a:solidFill>
                  <a:schemeClr val="bg1"/>
                </a:solidFill>
              </a:rPr>
              <a:t>What makes a good inclusive lesson and inclusive learning environment?</a:t>
            </a:r>
            <a:endParaRPr lang="en-GB" sz="2000" b="1" dirty="0">
              <a:solidFill>
                <a:schemeClr val="bg1"/>
              </a:solidFill>
            </a:endParaRPr>
          </a:p>
        </p:txBody>
      </p:sp>
      <p:sp>
        <p:nvSpPr>
          <p:cNvPr id="19" name="TextBox 18">
            <a:extLst>
              <a:ext uri="{FF2B5EF4-FFF2-40B4-BE49-F238E27FC236}">
                <a16:creationId xmlns:a16="http://schemas.microsoft.com/office/drawing/2014/main" id="{CFED4682-591C-E71E-E1E8-9AD56B22EDAA}"/>
              </a:ext>
            </a:extLst>
          </p:cNvPr>
          <p:cNvSpPr txBox="1"/>
          <p:nvPr/>
        </p:nvSpPr>
        <p:spPr>
          <a:xfrm>
            <a:off x="8331200" y="1485584"/>
            <a:ext cx="2971800" cy="4462760"/>
          </a:xfrm>
          <a:prstGeom prst="rect">
            <a:avLst/>
          </a:prstGeom>
          <a:noFill/>
        </p:spPr>
        <p:txBody>
          <a:bodyPr wrap="square" rtlCol="0">
            <a:spAutoFit/>
          </a:bodyPr>
          <a:lstStyle/>
          <a:p>
            <a:pPr algn="ctr"/>
            <a:r>
              <a:rPr lang="en-US" sz="2400" b="1" dirty="0">
                <a:solidFill>
                  <a:schemeClr val="bg1"/>
                </a:solidFill>
              </a:rPr>
              <a:t>Theme 3</a:t>
            </a:r>
          </a:p>
          <a:p>
            <a:r>
              <a:rPr lang="en-GB" sz="2000" b="1" dirty="0">
                <a:solidFill>
                  <a:schemeClr val="bg1"/>
                </a:solidFill>
              </a:rPr>
              <a:t>Think about how your school supports your pupils.</a:t>
            </a:r>
          </a:p>
          <a:p>
            <a:pPr marL="457200" indent="-457200">
              <a:buAutoNum type="arabicPeriod"/>
            </a:pPr>
            <a:r>
              <a:rPr lang="en-GB" sz="2000" b="1" dirty="0">
                <a:solidFill>
                  <a:schemeClr val="bg1"/>
                </a:solidFill>
              </a:rPr>
              <a:t>Give 2 examples of how your school supports the development of your pupils?</a:t>
            </a:r>
          </a:p>
          <a:p>
            <a:pPr marL="457200" indent="-457200">
              <a:buAutoNum type="arabicPeriod"/>
            </a:pPr>
            <a:r>
              <a:rPr lang="en-GB" sz="2000" b="1" dirty="0">
                <a:solidFill>
                  <a:schemeClr val="bg1"/>
                </a:solidFill>
              </a:rPr>
              <a:t>What do you think is meant by the terms ‘Holistic Education’ and the ‘Whole-Child Approach’?</a:t>
            </a:r>
          </a:p>
        </p:txBody>
      </p:sp>
      <p:cxnSp>
        <p:nvCxnSpPr>
          <p:cNvPr id="21" name="Straight Connector 20">
            <a:extLst>
              <a:ext uri="{FF2B5EF4-FFF2-40B4-BE49-F238E27FC236}">
                <a16:creationId xmlns:a16="http://schemas.microsoft.com/office/drawing/2014/main" id="{FED7F47A-4AAA-2041-37E9-46472EE17538}"/>
              </a:ext>
            </a:extLst>
          </p:cNvPr>
          <p:cNvCxnSpPr>
            <a:cxnSpLocks/>
          </p:cNvCxnSpPr>
          <p:nvPr/>
        </p:nvCxnSpPr>
        <p:spPr>
          <a:xfrm flipH="1">
            <a:off x="2273300" y="8636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EF9DA60-774E-0454-F00A-FB5EA591AB9C}"/>
              </a:ext>
            </a:extLst>
          </p:cNvPr>
          <p:cNvSpPr txBox="1"/>
          <p:nvPr/>
        </p:nvSpPr>
        <p:spPr>
          <a:xfrm>
            <a:off x="0" y="6282529"/>
            <a:ext cx="12192000" cy="646331"/>
          </a:xfrm>
          <a:prstGeom prst="rect">
            <a:avLst/>
          </a:prstGeom>
          <a:noFill/>
        </p:spPr>
        <p:txBody>
          <a:bodyPr wrap="square" rtlCol="0">
            <a:spAutoFit/>
          </a:bodyPr>
          <a:lstStyle/>
          <a:p>
            <a:r>
              <a:rPr lang="en-US" b="1" dirty="0">
                <a:solidFill>
                  <a:schemeClr val="bg1"/>
                </a:solidFill>
              </a:rPr>
              <a:t>Something to think about as you move through this course: Why should teaching be classed as a ‘profession’ and you as an educational professional? We will come back to this question during Training Day 2 </a:t>
            </a:r>
            <a:endParaRPr lang="en-GB" b="1" dirty="0">
              <a:solidFill>
                <a:schemeClr val="bg1"/>
              </a:solidFill>
            </a:endParaRPr>
          </a:p>
        </p:txBody>
      </p:sp>
      <p:sp>
        <p:nvSpPr>
          <p:cNvPr id="25" name="Google Shape;88;p13">
            <a:extLst>
              <a:ext uri="{FF2B5EF4-FFF2-40B4-BE49-F238E27FC236}">
                <a16:creationId xmlns:a16="http://schemas.microsoft.com/office/drawing/2014/main" id="{3DE0558E-CDE7-2380-32A5-2A2F92731E71}"/>
              </a:ext>
            </a:extLst>
          </p:cNvPr>
          <p:cNvSpPr/>
          <p:nvPr/>
        </p:nvSpPr>
        <p:spPr>
          <a:xfrm>
            <a:off x="253999" y="234085"/>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681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EFC9C-8A4E-F550-7C27-300D9AB1C933}"/>
            </a:ext>
          </a:extLst>
        </p:cNvPr>
        <p:cNvGrpSpPr/>
        <p:nvPr/>
      </p:nvGrpSpPr>
      <p:grpSpPr>
        <a:xfrm>
          <a:off x="0" y="0"/>
          <a:ext cx="0" cy="0"/>
          <a:chOff x="0" y="0"/>
          <a:chExt cx="0" cy="0"/>
        </a:xfrm>
      </p:grpSpPr>
      <p:sp>
        <p:nvSpPr>
          <p:cNvPr id="4" name="Google Shape;88;p13">
            <a:extLst>
              <a:ext uri="{FF2B5EF4-FFF2-40B4-BE49-F238E27FC236}">
                <a16:creationId xmlns:a16="http://schemas.microsoft.com/office/drawing/2014/main" id="{7D20D702-1803-9518-DFAC-8CA6583088EC}"/>
              </a:ext>
            </a:extLst>
          </p:cNvPr>
          <p:cNvSpPr/>
          <p:nvPr/>
        </p:nvSpPr>
        <p:spPr>
          <a:xfrm>
            <a:off x="383177" y="239006"/>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6168E47D-BABD-B963-0D21-E60822B51076}"/>
              </a:ext>
            </a:extLst>
          </p:cNvPr>
          <p:cNvSpPr txBox="1"/>
          <p:nvPr/>
        </p:nvSpPr>
        <p:spPr>
          <a:xfrm>
            <a:off x="1800226" y="1092382"/>
            <a:ext cx="8820150" cy="3416320"/>
          </a:xfrm>
          <a:prstGeom prst="rect">
            <a:avLst/>
          </a:prstGeom>
          <a:noFill/>
        </p:spPr>
        <p:txBody>
          <a:bodyPr wrap="square" lIns="91440" tIns="45720" rIns="91440" bIns="45720" rtlCol="0" anchor="t">
            <a:spAutoFit/>
          </a:bodyPr>
          <a:lstStyle/>
          <a:p>
            <a:pPr algn="ctr"/>
            <a:r>
              <a:rPr lang="en-US" sz="2400" b="1" dirty="0"/>
              <a:t>Look at the 2 examples of PA feedback and Trainee responses on the Trainee Hub on the next slide. </a:t>
            </a:r>
          </a:p>
          <a:p>
            <a:r>
              <a:rPr lang="en-US" sz="2400" b="1" dirty="0"/>
              <a:t>Task: Think about:</a:t>
            </a:r>
          </a:p>
          <a:p>
            <a:endParaRPr lang="en-US" sz="2400" b="1" dirty="0"/>
          </a:p>
          <a:p>
            <a:pPr marL="342900" indent="-342900">
              <a:buFont typeface="Arial" panose="020B0604020202020204" pitchFamily="34" charset="0"/>
              <a:buChar char="•"/>
            </a:pPr>
            <a:r>
              <a:rPr lang="en-US" sz="2400" b="1" dirty="0"/>
              <a:t>The appropriateness of the trainees’ response in terms of reflection quality </a:t>
            </a:r>
          </a:p>
          <a:p>
            <a:pPr marL="342900" indent="-342900">
              <a:buFont typeface="Arial" panose="020B0604020202020204" pitchFamily="34" charset="0"/>
              <a:buChar char="•"/>
            </a:pPr>
            <a:r>
              <a:rPr lang="en-US" sz="2400" b="1" dirty="0"/>
              <a:t>Is the trainee actively responding clearly to the PA’s feedback?</a:t>
            </a:r>
          </a:p>
          <a:p>
            <a:pPr marL="342900" indent="-342900">
              <a:buFont typeface="Arial" panose="020B0604020202020204" pitchFamily="34" charset="0"/>
              <a:buChar char="•"/>
            </a:pPr>
            <a:r>
              <a:rPr lang="en-US" sz="2400" b="1" dirty="0"/>
              <a:t>Is the trainee taking action following the feedback? </a:t>
            </a:r>
          </a:p>
          <a:p>
            <a:pPr marL="342900" indent="-342900">
              <a:buFont typeface="Arial" panose="020B0604020202020204" pitchFamily="34" charset="0"/>
              <a:buChar char="•"/>
            </a:pPr>
            <a:r>
              <a:rPr lang="en-US" sz="2400" b="1" dirty="0"/>
              <a:t>How could the trainees’ reflections be improved?</a:t>
            </a:r>
          </a:p>
        </p:txBody>
      </p:sp>
      <p:sp>
        <p:nvSpPr>
          <p:cNvPr id="7" name="TextBox 6">
            <a:extLst>
              <a:ext uri="{FF2B5EF4-FFF2-40B4-BE49-F238E27FC236}">
                <a16:creationId xmlns:a16="http://schemas.microsoft.com/office/drawing/2014/main" id="{6C3D7CD1-C815-F8AA-8978-6C34F0B13FEA}"/>
              </a:ext>
            </a:extLst>
          </p:cNvPr>
          <p:cNvSpPr txBox="1"/>
          <p:nvPr/>
        </p:nvSpPr>
        <p:spPr>
          <a:xfrm>
            <a:off x="142502" y="6434328"/>
            <a:ext cx="11483439" cy="369332"/>
          </a:xfrm>
          <a:prstGeom prst="rect">
            <a:avLst/>
          </a:prstGeom>
          <a:noFill/>
        </p:spPr>
        <p:txBody>
          <a:bodyPr wrap="square">
            <a:spAutoFit/>
          </a:bodyPr>
          <a:lstStyle/>
          <a:p>
            <a:r>
              <a:rPr lang="en-US" b="1" dirty="0"/>
              <a:t>Agenda Item 2: Professional Relationship especially working with your Professional Assessor (PA) </a:t>
            </a:r>
            <a:endParaRPr lang="en-GB" b="1" dirty="0"/>
          </a:p>
        </p:txBody>
      </p:sp>
    </p:spTree>
    <p:extLst>
      <p:ext uri="{BB962C8B-B14F-4D97-AF65-F5344CB8AC3E}">
        <p14:creationId xmlns:p14="http://schemas.microsoft.com/office/powerpoint/2010/main" val="59256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EE97D-841B-C626-F40D-485B34B062B2}"/>
            </a:ext>
          </a:extLst>
        </p:cNvPr>
        <p:cNvGrpSpPr/>
        <p:nvPr/>
      </p:nvGrpSpPr>
      <p:grpSpPr>
        <a:xfrm>
          <a:off x="0" y="0"/>
          <a:ext cx="0" cy="0"/>
          <a:chOff x="0" y="0"/>
          <a:chExt cx="0" cy="0"/>
        </a:xfrm>
      </p:grpSpPr>
      <p:sp>
        <p:nvSpPr>
          <p:cNvPr id="4" name="Google Shape;88;p13">
            <a:extLst>
              <a:ext uri="{FF2B5EF4-FFF2-40B4-BE49-F238E27FC236}">
                <a16:creationId xmlns:a16="http://schemas.microsoft.com/office/drawing/2014/main" id="{07AE4329-C4B8-7C43-4047-F00510EEB9ED}"/>
              </a:ext>
            </a:extLst>
          </p:cNvPr>
          <p:cNvSpPr/>
          <p:nvPr/>
        </p:nvSpPr>
        <p:spPr>
          <a:xfrm>
            <a:off x="383177" y="239006"/>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BFF05339-E3C4-0A4B-862B-D2B60ADFFD06}"/>
              </a:ext>
            </a:extLst>
          </p:cNvPr>
          <p:cNvSpPr txBox="1"/>
          <p:nvPr/>
        </p:nvSpPr>
        <p:spPr>
          <a:xfrm>
            <a:off x="9201151" y="99596"/>
            <a:ext cx="2895599" cy="2462213"/>
          </a:xfrm>
          <a:prstGeom prst="rect">
            <a:avLst/>
          </a:prstGeom>
          <a:noFill/>
        </p:spPr>
        <p:txBody>
          <a:bodyPr wrap="square" lIns="91440" tIns="45720" rIns="91440" bIns="45720" rtlCol="0" anchor="t">
            <a:spAutoFit/>
          </a:bodyPr>
          <a:lstStyle/>
          <a:p>
            <a:r>
              <a:rPr lang="en-US" sz="1400" b="1" dirty="0"/>
              <a:t>Task: Think about:</a:t>
            </a:r>
          </a:p>
          <a:p>
            <a:pPr marL="342900" indent="-342900">
              <a:buFont typeface="Arial" panose="020B0604020202020204" pitchFamily="34" charset="0"/>
              <a:buChar char="•"/>
            </a:pPr>
            <a:r>
              <a:rPr lang="en-US" sz="1400" b="1" dirty="0"/>
              <a:t>The appropriateness of the trainees’ response in terms of reflection quality </a:t>
            </a:r>
          </a:p>
          <a:p>
            <a:pPr marL="342900" indent="-342900">
              <a:buFont typeface="Arial" panose="020B0604020202020204" pitchFamily="34" charset="0"/>
              <a:buChar char="•"/>
            </a:pPr>
            <a:r>
              <a:rPr lang="en-US" sz="1400" b="1" dirty="0"/>
              <a:t>Is the trainee actively responding clearly to the PA’s feedback?</a:t>
            </a:r>
          </a:p>
          <a:p>
            <a:pPr marL="342900" indent="-342900">
              <a:buFont typeface="Arial" panose="020B0604020202020204" pitchFamily="34" charset="0"/>
              <a:buChar char="•"/>
            </a:pPr>
            <a:r>
              <a:rPr lang="en-US" sz="1400" b="1" dirty="0"/>
              <a:t>Is the trainee taking action following the feedback? </a:t>
            </a:r>
          </a:p>
          <a:p>
            <a:pPr marL="342900" indent="-342900">
              <a:buFont typeface="Arial" panose="020B0604020202020204" pitchFamily="34" charset="0"/>
              <a:buChar char="•"/>
            </a:pPr>
            <a:r>
              <a:rPr lang="en-US" sz="1400" b="1" dirty="0"/>
              <a:t>How could the trainees’ reflections be improved?</a:t>
            </a:r>
          </a:p>
        </p:txBody>
      </p:sp>
      <p:sp>
        <p:nvSpPr>
          <p:cNvPr id="6" name="TextBox 5">
            <a:extLst>
              <a:ext uri="{FF2B5EF4-FFF2-40B4-BE49-F238E27FC236}">
                <a16:creationId xmlns:a16="http://schemas.microsoft.com/office/drawing/2014/main" id="{CD16BF9E-66FB-C7DB-503E-1AF6607A2C07}"/>
              </a:ext>
            </a:extLst>
          </p:cNvPr>
          <p:cNvSpPr txBox="1"/>
          <p:nvPr/>
        </p:nvSpPr>
        <p:spPr>
          <a:xfrm>
            <a:off x="262526" y="844732"/>
            <a:ext cx="8202024" cy="2246769"/>
          </a:xfrm>
          <a:prstGeom prst="rect">
            <a:avLst/>
          </a:prstGeom>
          <a:noFill/>
        </p:spPr>
        <p:txBody>
          <a:bodyPr wrap="square">
            <a:spAutoFit/>
          </a:bodyPr>
          <a:lstStyle/>
          <a:p>
            <a:r>
              <a:rPr lang="en-US" sz="1400" b="1" dirty="0"/>
              <a:t>Example 1: Lesson Plan</a:t>
            </a:r>
          </a:p>
          <a:p>
            <a:r>
              <a:rPr lang="en-US" sz="1400" b="1" dirty="0"/>
              <a:t>PA:</a:t>
            </a:r>
            <a:r>
              <a:rPr lang="en-US" sz="1400" dirty="0"/>
              <a:t> ‘…If you were to go back to plan this lesson again – with all that you have learnt from this experience – what 2 things would you do differently?’</a:t>
            </a:r>
          </a:p>
          <a:p>
            <a:r>
              <a:rPr lang="en-US" sz="1400" b="1" dirty="0"/>
              <a:t>Trainee</a:t>
            </a:r>
            <a:r>
              <a:rPr lang="en-US" sz="1400" dirty="0"/>
              <a:t>: ‘…If I had to plan this lesson again, I would speak to the SEN Team the day before the lesson to find out who would be supporting the SEN students and find out how they would like me to support them and the students. I will take the TA through what I will be covering in the lesson, so they can prepare and be ready in advance of the lesson… Secondly, after explaining the plenary, I would set the expectation for quiet working, and ask a student to distribute the worksheets. This </a:t>
            </a:r>
            <a:r>
              <a:rPr lang="en-US" sz="1400" dirty="0" err="1"/>
              <a:t>minimises</a:t>
            </a:r>
            <a:r>
              <a:rPr lang="en-US" sz="1400" dirty="0"/>
              <a:t> disruption and allows more time for me to teach the class, checking that they understand what the task is, while someone else distributes the work and there is a stronger transition to independent work…’</a:t>
            </a:r>
            <a:endParaRPr lang="en-GB" sz="1400" dirty="0"/>
          </a:p>
        </p:txBody>
      </p:sp>
      <p:sp>
        <p:nvSpPr>
          <p:cNvPr id="8" name="TextBox 7">
            <a:extLst>
              <a:ext uri="{FF2B5EF4-FFF2-40B4-BE49-F238E27FC236}">
                <a16:creationId xmlns:a16="http://schemas.microsoft.com/office/drawing/2014/main" id="{26477FC6-8CDF-3683-7918-3F05ADB7AEA0}"/>
              </a:ext>
            </a:extLst>
          </p:cNvPr>
          <p:cNvSpPr txBox="1"/>
          <p:nvPr/>
        </p:nvSpPr>
        <p:spPr>
          <a:xfrm>
            <a:off x="262526" y="3203524"/>
            <a:ext cx="6474823" cy="2893100"/>
          </a:xfrm>
          <a:prstGeom prst="rect">
            <a:avLst/>
          </a:prstGeom>
          <a:noFill/>
        </p:spPr>
        <p:txBody>
          <a:bodyPr wrap="square">
            <a:spAutoFit/>
          </a:bodyPr>
          <a:lstStyle/>
          <a:p>
            <a:r>
              <a:rPr lang="en-US" sz="1400" b="1" dirty="0"/>
              <a:t>Example 2: Observing Colleagues</a:t>
            </a:r>
          </a:p>
          <a:p>
            <a:r>
              <a:rPr lang="en-US" sz="1400" b="1" dirty="0"/>
              <a:t>PA:</a:t>
            </a:r>
            <a:r>
              <a:rPr lang="en-US" sz="1400" dirty="0"/>
              <a:t> ‘…Good to see a clear teacher standard (TS7) focus for this observation of your colleague and you have written down the range of strategies the teacher used. Good to see that you are going to use these strategies in your own lessons, especially with this class where you find </a:t>
            </a:r>
            <a:r>
              <a:rPr lang="en-US" sz="1400" dirty="0" err="1"/>
              <a:t>behaviour</a:t>
            </a:r>
            <a:r>
              <a:rPr lang="en-US" sz="1400" dirty="0"/>
              <a:t> management more challenging. Have used any of these strategies since the observation and have they had an impact with this class?</a:t>
            </a:r>
          </a:p>
          <a:p>
            <a:r>
              <a:rPr lang="en-US" sz="1400" dirty="0"/>
              <a:t>In your evaluation of this observation – why did these strategies work with this group (thinking about your own experience with this class)? Did the pupils make progress towards the LO (do try to write the LO out in full to enable you to make a judgement). What were the specific activities and why were they successful in enabling pupils to make good progress towards the LO? Were any of the activities planned for the lesson help to support pupil </a:t>
            </a:r>
            <a:r>
              <a:rPr lang="en-US" sz="1400" dirty="0" err="1"/>
              <a:t>behaviour</a:t>
            </a:r>
            <a:r>
              <a:rPr lang="en-US" sz="1400" dirty="0"/>
              <a:t> (support pupil engagement) as well as the </a:t>
            </a:r>
            <a:r>
              <a:rPr lang="en-US" sz="1400" dirty="0" err="1"/>
              <a:t>behaviour</a:t>
            </a:r>
            <a:r>
              <a:rPr lang="en-US" sz="1400" dirty="0"/>
              <a:t> strategies that you observed?</a:t>
            </a:r>
            <a:endParaRPr lang="en-GB" sz="1400" dirty="0"/>
          </a:p>
        </p:txBody>
      </p:sp>
      <p:sp>
        <p:nvSpPr>
          <p:cNvPr id="10" name="TextBox 9">
            <a:extLst>
              <a:ext uri="{FF2B5EF4-FFF2-40B4-BE49-F238E27FC236}">
                <a16:creationId xmlns:a16="http://schemas.microsoft.com/office/drawing/2014/main" id="{D7CE598B-0E03-2F62-93E4-A561A6ECD011}"/>
              </a:ext>
            </a:extLst>
          </p:cNvPr>
          <p:cNvSpPr txBox="1"/>
          <p:nvPr/>
        </p:nvSpPr>
        <p:spPr>
          <a:xfrm>
            <a:off x="7233649" y="3957576"/>
            <a:ext cx="3415301" cy="1384995"/>
          </a:xfrm>
          <a:prstGeom prst="rect">
            <a:avLst/>
          </a:prstGeom>
          <a:noFill/>
        </p:spPr>
        <p:txBody>
          <a:bodyPr wrap="square">
            <a:spAutoFit/>
          </a:bodyPr>
          <a:lstStyle/>
          <a:p>
            <a:r>
              <a:rPr lang="en-US" sz="1400" b="1" dirty="0"/>
              <a:t>Trainee</a:t>
            </a:r>
            <a:r>
              <a:rPr lang="en-US" sz="1400" dirty="0"/>
              <a:t>: ‘I have used these strategies in my classes after my observation and they have been a real success. I have found it particularly useful to be as consistent as the class teacher with these strategies as the pupils benefit with the consistency.’</a:t>
            </a:r>
            <a:endParaRPr lang="en-GB" sz="1400" dirty="0"/>
          </a:p>
        </p:txBody>
      </p:sp>
      <p:sp>
        <p:nvSpPr>
          <p:cNvPr id="7" name="TextBox 6">
            <a:extLst>
              <a:ext uri="{FF2B5EF4-FFF2-40B4-BE49-F238E27FC236}">
                <a16:creationId xmlns:a16="http://schemas.microsoft.com/office/drawing/2014/main" id="{FD4C3A96-CE14-DCE9-46BF-1A89C1C4FAC5}"/>
              </a:ext>
            </a:extLst>
          </p:cNvPr>
          <p:cNvSpPr txBox="1"/>
          <p:nvPr/>
        </p:nvSpPr>
        <p:spPr>
          <a:xfrm>
            <a:off x="103910" y="6369006"/>
            <a:ext cx="10999518" cy="369332"/>
          </a:xfrm>
          <a:prstGeom prst="rect">
            <a:avLst/>
          </a:prstGeom>
          <a:noFill/>
        </p:spPr>
        <p:txBody>
          <a:bodyPr wrap="square">
            <a:spAutoFit/>
          </a:bodyPr>
          <a:lstStyle/>
          <a:p>
            <a:r>
              <a:rPr lang="en-US" b="1" dirty="0"/>
              <a:t>Agenda Item 2: Professional Relationship especially working with your Professional Assessor (PA) </a:t>
            </a:r>
            <a:endParaRPr lang="en-GB" b="1" dirty="0"/>
          </a:p>
        </p:txBody>
      </p:sp>
    </p:spTree>
    <p:extLst>
      <p:ext uri="{BB962C8B-B14F-4D97-AF65-F5344CB8AC3E}">
        <p14:creationId xmlns:p14="http://schemas.microsoft.com/office/powerpoint/2010/main" val="5717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72E903-F219-5FCA-B8C8-7A2587E6B133}"/>
              </a:ext>
            </a:extLst>
          </p:cNvPr>
          <p:cNvSpPr txBox="1"/>
          <p:nvPr/>
        </p:nvSpPr>
        <p:spPr>
          <a:xfrm>
            <a:off x="1151906" y="809772"/>
            <a:ext cx="9155876" cy="3170099"/>
          </a:xfrm>
          <a:prstGeom prst="rect">
            <a:avLst/>
          </a:prstGeom>
          <a:noFill/>
        </p:spPr>
        <p:txBody>
          <a:bodyPr wrap="square">
            <a:spAutoFit/>
          </a:bodyPr>
          <a:lstStyle/>
          <a:p>
            <a:r>
              <a:rPr lang="en-US" sz="2000" b="1" i="0" dirty="0">
                <a:solidFill>
                  <a:srgbClr val="000000"/>
                </a:solidFill>
                <a:effectLst/>
                <a:latin typeface="Aptos" panose="020B0004020202020204" pitchFamily="34" charset="0"/>
              </a:rPr>
              <a:t>AO1:1.5 </a:t>
            </a:r>
            <a:r>
              <a:rPr lang="en-US" sz="2000" b="1" i="0" dirty="0" err="1">
                <a:solidFill>
                  <a:srgbClr val="000000"/>
                </a:solidFill>
                <a:effectLst/>
                <a:latin typeface="Aptos" panose="020B0004020202020204" pitchFamily="34" charset="0"/>
              </a:rPr>
              <a:t>Analyse</a:t>
            </a:r>
            <a:r>
              <a:rPr lang="en-US" sz="2000" b="1" i="0" dirty="0">
                <a:solidFill>
                  <a:srgbClr val="000000"/>
                </a:solidFill>
                <a:effectLst/>
                <a:latin typeface="Aptos" panose="020B0004020202020204" pitchFamily="34" charset="0"/>
              </a:rPr>
              <a:t> the role of the Grad2Teach Professional Assessor (PA) in the trainee’s development as a teacher</a:t>
            </a:r>
            <a:r>
              <a:rPr lang="en-US" sz="2000" b="0" i="0" dirty="0">
                <a:solidFill>
                  <a:srgbClr val="000000"/>
                </a:solidFill>
                <a:effectLst/>
                <a:latin typeface="Aptos" panose="020B0004020202020204" pitchFamily="34" charset="0"/>
              </a:rPr>
              <a:t>  - your deadline will be in W10 after you have worked with your PA for the majority of the course</a:t>
            </a:r>
          </a:p>
          <a:p>
            <a:endParaRPr lang="en-US" sz="2000" dirty="0">
              <a:solidFill>
                <a:srgbClr val="000000"/>
              </a:solidFill>
              <a:latin typeface="Aptos" panose="020B0004020202020204" pitchFamily="34" charset="0"/>
            </a:endParaRPr>
          </a:p>
          <a:p>
            <a:r>
              <a:rPr lang="en-US" sz="2000" dirty="0"/>
              <a:t>Your PA portfolio of evidence will consist of 6 x Lesson Plans and 6x Observing Colleagues documents and 1x Lesson Observation Feedback document.  Only your PA will feedback on these uploaded documents</a:t>
            </a:r>
          </a:p>
          <a:p>
            <a:endParaRPr lang="en-US" sz="2000" dirty="0"/>
          </a:p>
          <a:p>
            <a:r>
              <a:rPr lang="en-US" sz="2000" dirty="0"/>
              <a:t>Your PA will give feedback to the T&amp;L team in W6 and W12 on how actively engaged you have been with their feedback, advice and guidance.</a:t>
            </a:r>
            <a:endParaRPr lang="en-GB" sz="2000" dirty="0"/>
          </a:p>
        </p:txBody>
      </p:sp>
    </p:spTree>
    <p:extLst>
      <p:ext uri="{BB962C8B-B14F-4D97-AF65-F5344CB8AC3E}">
        <p14:creationId xmlns:p14="http://schemas.microsoft.com/office/powerpoint/2010/main" val="406310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E6286-7ABE-0A9B-24B0-F331C3309419}"/>
              </a:ext>
            </a:extLst>
          </p:cNvPr>
          <p:cNvSpPr txBox="1"/>
          <p:nvPr/>
        </p:nvSpPr>
        <p:spPr>
          <a:xfrm>
            <a:off x="213756" y="6295395"/>
            <a:ext cx="11590317" cy="646331"/>
          </a:xfrm>
          <a:prstGeom prst="rect">
            <a:avLst/>
          </a:prstGeom>
          <a:noFill/>
        </p:spPr>
        <p:txBody>
          <a:bodyPr wrap="square">
            <a:spAutoFit/>
          </a:bodyPr>
          <a:lstStyle/>
          <a:p>
            <a:r>
              <a:rPr lang="en-US" sz="1800" b="1" dirty="0"/>
              <a:t>Agenda Item 3: The difference between mentoring and coaching in educational settings, and how each can support your development in different ways</a:t>
            </a:r>
            <a:endParaRPr lang="en-GB" b="1" dirty="0"/>
          </a:p>
        </p:txBody>
      </p:sp>
      <p:sp>
        <p:nvSpPr>
          <p:cNvPr id="5" name="TextBox 4">
            <a:extLst>
              <a:ext uri="{FF2B5EF4-FFF2-40B4-BE49-F238E27FC236}">
                <a16:creationId xmlns:a16="http://schemas.microsoft.com/office/drawing/2014/main" id="{A412F000-33FD-BBAD-DBF0-CB1668AB525B}"/>
              </a:ext>
            </a:extLst>
          </p:cNvPr>
          <p:cNvSpPr txBox="1"/>
          <p:nvPr/>
        </p:nvSpPr>
        <p:spPr>
          <a:xfrm>
            <a:off x="213754" y="2632854"/>
            <a:ext cx="1796142" cy="523220"/>
          </a:xfrm>
          <a:prstGeom prst="rect">
            <a:avLst/>
          </a:prstGeom>
          <a:noFill/>
        </p:spPr>
        <p:txBody>
          <a:bodyPr wrap="square">
            <a:spAutoFit/>
          </a:bodyPr>
          <a:lstStyle/>
          <a:p>
            <a:r>
              <a:rPr lang="en-US" sz="2800" b="1" dirty="0"/>
              <a:t>Mentoring</a:t>
            </a:r>
            <a:endParaRPr lang="en-GB" sz="2800" b="1" dirty="0"/>
          </a:p>
        </p:txBody>
      </p:sp>
      <p:sp>
        <p:nvSpPr>
          <p:cNvPr id="6" name="TextBox 5">
            <a:extLst>
              <a:ext uri="{FF2B5EF4-FFF2-40B4-BE49-F238E27FC236}">
                <a16:creationId xmlns:a16="http://schemas.microsoft.com/office/drawing/2014/main" id="{26A44420-45F5-190D-91A3-F969484E3CAB}"/>
              </a:ext>
            </a:extLst>
          </p:cNvPr>
          <p:cNvSpPr txBox="1"/>
          <p:nvPr/>
        </p:nvSpPr>
        <p:spPr>
          <a:xfrm>
            <a:off x="8894617" y="2558426"/>
            <a:ext cx="3776353" cy="523220"/>
          </a:xfrm>
          <a:prstGeom prst="rect">
            <a:avLst/>
          </a:prstGeom>
          <a:noFill/>
        </p:spPr>
        <p:txBody>
          <a:bodyPr wrap="square" rtlCol="0">
            <a:spAutoFit/>
          </a:bodyPr>
          <a:lstStyle/>
          <a:p>
            <a:r>
              <a:rPr lang="en-US" sz="2800" b="1" dirty="0"/>
              <a:t>Coaching</a:t>
            </a:r>
            <a:endParaRPr lang="en-GB" sz="2800" b="1" dirty="0"/>
          </a:p>
        </p:txBody>
      </p:sp>
      <p:sp>
        <p:nvSpPr>
          <p:cNvPr id="8" name="TextBox 7">
            <a:extLst>
              <a:ext uri="{FF2B5EF4-FFF2-40B4-BE49-F238E27FC236}">
                <a16:creationId xmlns:a16="http://schemas.microsoft.com/office/drawing/2014/main" id="{549C59A3-C0DF-F89E-6CEA-1DFAD4FC263B}"/>
              </a:ext>
            </a:extLst>
          </p:cNvPr>
          <p:cNvSpPr txBox="1"/>
          <p:nvPr/>
        </p:nvSpPr>
        <p:spPr>
          <a:xfrm>
            <a:off x="213755" y="234974"/>
            <a:ext cx="11471563" cy="2246769"/>
          </a:xfrm>
          <a:prstGeom prst="rect">
            <a:avLst/>
          </a:prstGeom>
          <a:noFill/>
        </p:spPr>
        <p:txBody>
          <a:bodyPr wrap="square">
            <a:spAutoFit/>
          </a:bodyPr>
          <a:lstStyle/>
          <a:p>
            <a:pPr algn="ctr"/>
            <a:r>
              <a:rPr lang="en-US" sz="2000" b="1" i="0" dirty="0">
                <a:solidFill>
                  <a:srgbClr val="000000"/>
                </a:solidFill>
                <a:effectLst/>
                <a:latin typeface="WordVisi_MSFontService"/>
              </a:rPr>
              <a:t>Weeks 1 and 2 for AO1</a:t>
            </a:r>
          </a:p>
          <a:p>
            <a:r>
              <a:rPr lang="en-US" sz="2000" b="1" i="0" dirty="0">
                <a:solidFill>
                  <a:srgbClr val="000000"/>
                </a:solidFill>
                <a:effectLst/>
                <a:latin typeface="WordVisi_MSFontService"/>
              </a:rPr>
              <a:t>AO1: Assessment Criteria 1.1 Compare the differences between mentoring and coaching in an educational setting</a:t>
            </a:r>
          </a:p>
          <a:p>
            <a:endParaRPr lang="en-US" sz="2000" b="1" i="0" dirty="0">
              <a:solidFill>
                <a:srgbClr val="000000"/>
              </a:solidFill>
              <a:effectLst/>
              <a:latin typeface="WordVisi_MSFontService"/>
            </a:endParaRPr>
          </a:p>
          <a:p>
            <a:r>
              <a:rPr lang="en-US" sz="2000" b="1" dirty="0">
                <a:solidFill>
                  <a:srgbClr val="000000"/>
                </a:solidFill>
                <a:latin typeface="WordVisi_MSFontService"/>
              </a:rPr>
              <a:t>AO1: </a:t>
            </a:r>
            <a:r>
              <a:rPr lang="en-US" sz="2000" b="1" dirty="0"/>
              <a:t>1.2 </a:t>
            </a:r>
            <a:r>
              <a:rPr lang="en-US" sz="2000" b="1" dirty="0" err="1"/>
              <a:t>Prioritise</a:t>
            </a:r>
            <a:r>
              <a:rPr lang="en-US" sz="2000" b="1" dirty="0"/>
              <a:t> and justify their choice of the key </a:t>
            </a:r>
            <a:r>
              <a:rPr lang="en-US" sz="2000" b="1" dirty="0" err="1"/>
              <a:t>behaviours</a:t>
            </a:r>
            <a:r>
              <a:rPr lang="en-US" sz="2000" b="1" dirty="0"/>
              <a:t> and actions that a trainee’s mentor needs to instill in the first half term to enable the trainee to make a confident and competent start to their school placement</a:t>
            </a:r>
            <a:endParaRPr lang="en-GB" sz="2000" dirty="0"/>
          </a:p>
        </p:txBody>
      </p:sp>
      <p:sp>
        <p:nvSpPr>
          <p:cNvPr id="2" name="TextBox 1">
            <a:extLst>
              <a:ext uri="{FF2B5EF4-FFF2-40B4-BE49-F238E27FC236}">
                <a16:creationId xmlns:a16="http://schemas.microsoft.com/office/drawing/2014/main" id="{BD2922DA-236E-8AE7-3C7C-4744E504217C}"/>
              </a:ext>
            </a:extLst>
          </p:cNvPr>
          <p:cNvSpPr txBox="1"/>
          <p:nvPr/>
        </p:nvSpPr>
        <p:spPr>
          <a:xfrm>
            <a:off x="4084320" y="2626360"/>
            <a:ext cx="210312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Similarities</a:t>
            </a:r>
          </a:p>
          <a:p>
            <a:pPr algn="ctr"/>
            <a:endParaRPr lang="en-GB"/>
          </a:p>
        </p:txBody>
      </p:sp>
    </p:spTree>
    <p:extLst>
      <p:ext uri="{BB962C8B-B14F-4D97-AF65-F5344CB8AC3E}">
        <p14:creationId xmlns:p14="http://schemas.microsoft.com/office/powerpoint/2010/main" val="311363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481E-6B63-7745-106C-12CD21FB59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503CE8-D162-71A9-219C-7F70FF0FDF58}"/>
              </a:ext>
            </a:extLst>
          </p:cNvPr>
          <p:cNvSpPr txBox="1"/>
          <p:nvPr/>
        </p:nvSpPr>
        <p:spPr>
          <a:xfrm>
            <a:off x="213756" y="6295395"/>
            <a:ext cx="11590317" cy="646331"/>
          </a:xfrm>
          <a:prstGeom prst="rect">
            <a:avLst/>
          </a:prstGeom>
          <a:noFill/>
        </p:spPr>
        <p:txBody>
          <a:bodyPr wrap="square">
            <a:spAutoFit/>
          </a:bodyPr>
          <a:lstStyle/>
          <a:p>
            <a:r>
              <a:rPr lang="en-US" sz="1800" b="1" dirty="0"/>
              <a:t>Agenda Item 3: The difference between mentoring and coaching in educational settings, and how each can support your development in different ways</a:t>
            </a:r>
            <a:endParaRPr lang="en-GB" b="1" dirty="0"/>
          </a:p>
        </p:txBody>
      </p:sp>
      <p:sp>
        <p:nvSpPr>
          <p:cNvPr id="5" name="TextBox 4">
            <a:extLst>
              <a:ext uri="{FF2B5EF4-FFF2-40B4-BE49-F238E27FC236}">
                <a16:creationId xmlns:a16="http://schemas.microsoft.com/office/drawing/2014/main" id="{A8533500-FA80-E036-CCCE-DDC47DFDCB0D}"/>
              </a:ext>
            </a:extLst>
          </p:cNvPr>
          <p:cNvSpPr txBox="1"/>
          <p:nvPr/>
        </p:nvSpPr>
        <p:spPr>
          <a:xfrm>
            <a:off x="213754" y="2632854"/>
            <a:ext cx="1796142" cy="523220"/>
          </a:xfrm>
          <a:prstGeom prst="rect">
            <a:avLst/>
          </a:prstGeom>
          <a:noFill/>
        </p:spPr>
        <p:txBody>
          <a:bodyPr wrap="square">
            <a:spAutoFit/>
          </a:bodyPr>
          <a:lstStyle/>
          <a:p>
            <a:r>
              <a:rPr lang="en-US" sz="2800" b="1" dirty="0"/>
              <a:t>Mentoring</a:t>
            </a:r>
            <a:endParaRPr lang="en-GB" sz="2800" b="1" dirty="0"/>
          </a:p>
        </p:txBody>
      </p:sp>
      <p:sp>
        <p:nvSpPr>
          <p:cNvPr id="6" name="TextBox 5">
            <a:extLst>
              <a:ext uri="{FF2B5EF4-FFF2-40B4-BE49-F238E27FC236}">
                <a16:creationId xmlns:a16="http://schemas.microsoft.com/office/drawing/2014/main" id="{7E1711E4-42D2-8096-4F2F-B487BCF80D89}"/>
              </a:ext>
            </a:extLst>
          </p:cNvPr>
          <p:cNvSpPr txBox="1"/>
          <p:nvPr/>
        </p:nvSpPr>
        <p:spPr>
          <a:xfrm>
            <a:off x="8894617" y="2558426"/>
            <a:ext cx="3776353" cy="523220"/>
          </a:xfrm>
          <a:prstGeom prst="rect">
            <a:avLst/>
          </a:prstGeom>
          <a:noFill/>
        </p:spPr>
        <p:txBody>
          <a:bodyPr wrap="square" rtlCol="0">
            <a:spAutoFit/>
          </a:bodyPr>
          <a:lstStyle/>
          <a:p>
            <a:r>
              <a:rPr lang="en-US" sz="2800" b="1" dirty="0"/>
              <a:t>Coaching</a:t>
            </a:r>
            <a:endParaRPr lang="en-GB" sz="2800" b="1" dirty="0"/>
          </a:p>
        </p:txBody>
      </p:sp>
      <p:sp>
        <p:nvSpPr>
          <p:cNvPr id="8" name="TextBox 7">
            <a:extLst>
              <a:ext uri="{FF2B5EF4-FFF2-40B4-BE49-F238E27FC236}">
                <a16:creationId xmlns:a16="http://schemas.microsoft.com/office/drawing/2014/main" id="{878B2CB0-846F-412B-A445-973DD96E2326}"/>
              </a:ext>
            </a:extLst>
          </p:cNvPr>
          <p:cNvSpPr txBox="1"/>
          <p:nvPr/>
        </p:nvSpPr>
        <p:spPr>
          <a:xfrm>
            <a:off x="213755" y="234974"/>
            <a:ext cx="11471563" cy="2246769"/>
          </a:xfrm>
          <a:prstGeom prst="rect">
            <a:avLst/>
          </a:prstGeom>
          <a:noFill/>
        </p:spPr>
        <p:txBody>
          <a:bodyPr wrap="square">
            <a:spAutoFit/>
          </a:bodyPr>
          <a:lstStyle/>
          <a:p>
            <a:pPr algn="ctr"/>
            <a:r>
              <a:rPr lang="en-US" sz="2000" b="1" i="0" dirty="0">
                <a:solidFill>
                  <a:srgbClr val="000000"/>
                </a:solidFill>
                <a:effectLst/>
                <a:latin typeface="WordVisi_MSFontService"/>
              </a:rPr>
              <a:t>Weeks 1 and 2 for AO1</a:t>
            </a:r>
          </a:p>
          <a:p>
            <a:r>
              <a:rPr lang="en-US" sz="2000" b="1" i="0" dirty="0">
                <a:solidFill>
                  <a:srgbClr val="000000"/>
                </a:solidFill>
                <a:effectLst/>
                <a:latin typeface="WordVisi_MSFontService"/>
              </a:rPr>
              <a:t>AO1: Assessment Criteria 1.1 Compare the differences between mentoring and coaching in an educational setting</a:t>
            </a:r>
          </a:p>
          <a:p>
            <a:endParaRPr lang="en-US" sz="2000" b="1" i="0" dirty="0">
              <a:solidFill>
                <a:srgbClr val="000000"/>
              </a:solidFill>
              <a:effectLst/>
              <a:latin typeface="WordVisi_MSFontService"/>
            </a:endParaRPr>
          </a:p>
          <a:p>
            <a:r>
              <a:rPr lang="en-US" sz="2000" b="1" dirty="0">
                <a:solidFill>
                  <a:srgbClr val="000000"/>
                </a:solidFill>
                <a:latin typeface="WordVisi_MSFontService"/>
              </a:rPr>
              <a:t>AO1: </a:t>
            </a:r>
            <a:r>
              <a:rPr lang="en-US" sz="2000" b="1" dirty="0"/>
              <a:t>1.2 </a:t>
            </a:r>
            <a:r>
              <a:rPr lang="en-US" sz="2000" b="1" dirty="0" err="1"/>
              <a:t>Prioritise</a:t>
            </a:r>
            <a:r>
              <a:rPr lang="en-US" sz="2000" b="1" dirty="0"/>
              <a:t> and justify their choice of the key </a:t>
            </a:r>
            <a:r>
              <a:rPr lang="en-US" sz="2000" b="1" dirty="0" err="1"/>
              <a:t>behaviours</a:t>
            </a:r>
            <a:r>
              <a:rPr lang="en-US" sz="2000" b="1" dirty="0"/>
              <a:t> and actions that a trainee’s mentor needs to instill in the first half term to enable the trainee to make a confident and competent start to their school placement</a:t>
            </a:r>
            <a:endParaRPr lang="en-GB" sz="2000" dirty="0"/>
          </a:p>
        </p:txBody>
      </p:sp>
      <p:sp>
        <p:nvSpPr>
          <p:cNvPr id="9" name="TextBox 8">
            <a:extLst>
              <a:ext uri="{FF2B5EF4-FFF2-40B4-BE49-F238E27FC236}">
                <a16:creationId xmlns:a16="http://schemas.microsoft.com/office/drawing/2014/main" id="{9405AA73-B245-B1B3-80DC-A10CDC7F98F9}"/>
              </a:ext>
            </a:extLst>
          </p:cNvPr>
          <p:cNvSpPr txBox="1"/>
          <p:nvPr/>
        </p:nvSpPr>
        <p:spPr>
          <a:xfrm>
            <a:off x="4310743" y="3081646"/>
            <a:ext cx="2921330" cy="2308324"/>
          </a:xfrm>
          <a:prstGeom prst="rect">
            <a:avLst/>
          </a:prstGeom>
          <a:noFill/>
        </p:spPr>
        <p:txBody>
          <a:bodyPr wrap="square" rtlCol="0">
            <a:spAutoFit/>
          </a:bodyPr>
          <a:lstStyle/>
          <a:p>
            <a:r>
              <a:rPr lang="en-US" b="1" dirty="0"/>
              <a:t>Both are development approaches, usually 1 to 1 to improve your knowledge and skills. They are distinctive but very complementary approaches to support the development of colleagues</a:t>
            </a:r>
            <a:endParaRPr lang="en-GB" b="1" dirty="0"/>
          </a:p>
        </p:txBody>
      </p:sp>
      <p:sp>
        <p:nvSpPr>
          <p:cNvPr id="10" name="TextBox 9">
            <a:extLst>
              <a:ext uri="{FF2B5EF4-FFF2-40B4-BE49-F238E27FC236}">
                <a16:creationId xmlns:a16="http://schemas.microsoft.com/office/drawing/2014/main" id="{4A0512F4-6A8B-872D-8CF0-0FACF75878B2}"/>
              </a:ext>
            </a:extLst>
          </p:cNvPr>
          <p:cNvSpPr txBox="1"/>
          <p:nvPr/>
        </p:nvSpPr>
        <p:spPr>
          <a:xfrm>
            <a:off x="8229600" y="3192552"/>
            <a:ext cx="3360717" cy="2031325"/>
          </a:xfrm>
          <a:prstGeom prst="rect">
            <a:avLst/>
          </a:prstGeom>
          <a:noFill/>
        </p:spPr>
        <p:txBody>
          <a:bodyPr wrap="square" rtlCol="0">
            <a:spAutoFit/>
          </a:bodyPr>
          <a:lstStyle/>
          <a:p>
            <a:pPr marL="342900" indent="-342900">
              <a:buAutoNum type="arabicPeriod"/>
            </a:pPr>
            <a:r>
              <a:rPr lang="en-US" dirty="0"/>
              <a:t>A structured process that focuses on a specific skill or knowledge that you want to develop/improve</a:t>
            </a:r>
          </a:p>
          <a:p>
            <a:pPr marL="342900" indent="-342900">
              <a:buAutoNum type="arabicPeriod"/>
            </a:pPr>
            <a:r>
              <a:rPr lang="en-US" dirty="0"/>
              <a:t>Non-directive unlike mentoring</a:t>
            </a:r>
          </a:p>
          <a:p>
            <a:pPr marL="342900" indent="-342900">
              <a:buAutoNum type="arabicPeriod"/>
            </a:pPr>
            <a:r>
              <a:rPr lang="en-US" dirty="0"/>
              <a:t>Tends to be short-term</a:t>
            </a:r>
            <a:endParaRPr lang="en-GB" dirty="0"/>
          </a:p>
        </p:txBody>
      </p:sp>
      <p:sp>
        <p:nvSpPr>
          <p:cNvPr id="11" name="TextBox 10">
            <a:extLst>
              <a:ext uri="{FF2B5EF4-FFF2-40B4-BE49-F238E27FC236}">
                <a16:creationId xmlns:a16="http://schemas.microsoft.com/office/drawing/2014/main" id="{3FE81BCD-C095-A988-8A45-ABF8698D55BF}"/>
              </a:ext>
            </a:extLst>
          </p:cNvPr>
          <p:cNvSpPr txBox="1"/>
          <p:nvPr/>
        </p:nvSpPr>
        <p:spPr>
          <a:xfrm>
            <a:off x="213755" y="3156074"/>
            <a:ext cx="3503221" cy="3139321"/>
          </a:xfrm>
          <a:prstGeom prst="rect">
            <a:avLst/>
          </a:prstGeom>
          <a:noFill/>
        </p:spPr>
        <p:txBody>
          <a:bodyPr wrap="square" rtlCol="0">
            <a:spAutoFit/>
          </a:bodyPr>
          <a:lstStyle/>
          <a:p>
            <a:pPr marL="342900" indent="-342900">
              <a:buAutoNum type="arabicPeriod"/>
            </a:pPr>
            <a:r>
              <a:rPr lang="en-US" dirty="0"/>
              <a:t>Where a more inexperienced colleague will work with a more experienced colleague</a:t>
            </a:r>
          </a:p>
          <a:p>
            <a:pPr marL="342900" indent="-342900">
              <a:buAutoNum type="arabicPeriod"/>
            </a:pPr>
            <a:r>
              <a:rPr lang="en-US" dirty="0"/>
              <a:t>The more experienced colleague will share their expertise, offer advice and guidance enabling their more inexperienced colleague to develop professionally</a:t>
            </a:r>
          </a:p>
          <a:p>
            <a:pPr marL="342900" indent="-342900">
              <a:buAutoNum type="arabicPeriod"/>
            </a:pPr>
            <a:r>
              <a:rPr lang="en-US" dirty="0"/>
              <a:t>Longer term support</a:t>
            </a:r>
          </a:p>
          <a:p>
            <a:pPr marL="342900" indent="-342900">
              <a:buAutoNum type="arabicPeriod"/>
            </a:pPr>
            <a:endParaRPr lang="en-GB" dirty="0"/>
          </a:p>
        </p:txBody>
      </p:sp>
      <p:sp>
        <p:nvSpPr>
          <p:cNvPr id="4" name="TextBox 3">
            <a:extLst>
              <a:ext uri="{FF2B5EF4-FFF2-40B4-BE49-F238E27FC236}">
                <a16:creationId xmlns:a16="http://schemas.microsoft.com/office/drawing/2014/main" id="{D7011201-2AF7-A4C9-FC17-578293454588}"/>
              </a:ext>
            </a:extLst>
          </p:cNvPr>
          <p:cNvSpPr txBox="1"/>
          <p:nvPr/>
        </p:nvSpPr>
        <p:spPr>
          <a:xfrm>
            <a:off x="4521200" y="2545080"/>
            <a:ext cx="210312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Similarities</a:t>
            </a:r>
          </a:p>
          <a:p>
            <a:pPr algn="ctr"/>
            <a:endParaRPr lang="en-GB"/>
          </a:p>
        </p:txBody>
      </p:sp>
    </p:spTree>
    <p:extLst>
      <p:ext uri="{BB962C8B-B14F-4D97-AF65-F5344CB8AC3E}">
        <p14:creationId xmlns:p14="http://schemas.microsoft.com/office/powerpoint/2010/main" val="41799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0E0D3-64AE-ECB5-542A-C2EE7DC48661}"/>
              </a:ext>
            </a:extLst>
          </p:cNvPr>
          <p:cNvSpPr txBox="1"/>
          <p:nvPr/>
        </p:nvSpPr>
        <p:spPr>
          <a:xfrm>
            <a:off x="329541" y="6394264"/>
            <a:ext cx="6097978" cy="369332"/>
          </a:xfrm>
          <a:prstGeom prst="rect">
            <a:avLst/>
          </a:prstGeom>
          <a:noFill/>
        </p:spPr>
        <p:txBody>
          <a:bodyPr wrap="square">
            <a:spAutoFit/>
          </a:bodyPr>
          <a:lstStyle/>
          <a:p>
            <a:r>
              <a:rPr lang="en-US" sz="1800" b="1" dirty="0"/>
              <a:t>Agenda Item 4: </a:t>
            </a:r>
            <a:r>
              <a:rPr lang="en-US" b="1" dirty="0"/>
              <a:t>T</a:t>
            </a:r>
            <a:r>
              <a:rPr lang="en-US" sz="1800" b="1" dirty="0"/>
              <a:t>he 4 applied teaching skills you will focus on</a:t>
            </a:r>
            <a:endParaRPr lang="en-GB" b="1" dirty="0"/>
          </a:p>
        </p:txBody>
      </p:sp>
      <p:sp>
        <p:nvSpPr>
          <p:cNvPr id="7" name="TextBox 6">
            <a:extLst>
              <a:ext uri="{FF2B5EF4-FFF2-40B4-BE49-F238E27FC236}">
                <a16:creationId xmlns:a16="http://schemas.microsoft.com/office/drawing/2014/main" id="{270C1739-82C2-758C-E6E4-DD27622B3227}"/>
              </a:ext>
            </a:extLst>
          </p:cNvPr>
          <p:cNvSpPr txBox="1"/>
          <p:nvPr/>
        </p:nvSpPr>
        <p:spPr>
          <a:xfrm>
            <a:off x="1053934" y="836346"/>
            <a:ext cx="10747169" cy="646331"/>
          </a:xfrm>
          <a:prstGeom prst="rect">
            <a:avLst/>
          </a:prstGeom>
          <a:noFill/>
        </p:spPr>
        <p:txBody>
          <a:bodyPr wrap="square">
            <a:spAutoFit/>
          </a:bodyPr>
          <a:lstStyle/>
          <a:p>
            <a:r>
              <a:rPr lang="en-US" b="1" dirty="0"/>
              <a:t>Theme 2 AO2: Understand, </a:t>
            </a:r>
            <a:r>
              <a:rPr lang="en-US" b="1" dirty="0" err="1"/>
              <a:t>analyse</a:t>
            </a:r>
            <a:r>
              <a:rPr lang="en-US" b="1" dirty="0"/>
              <a:t>, develop and demonstrate 4 key professional skills required for an inclusive lesson and learning environment.</a:t>
            </a:r>
            <a:endParaRPr lang="en-GB" b="1" dirty="0"/>
          </a:p>
        </p:txBody>
      </p:sp>
      <p:sp>
        <p:nvSpPr>
          <p:cNvPr id="9" name="TextBox 8">
            <a:extLst>
              <a:ext uri="{FF2B5EF4-FFF2-40B4-BE49-F238E27FC236}">
                <a16:creationId xmlns:a16="http://schemas.microsoft.com/office/drawing/2014/main" id="{EB076F11-47DD-7725-806A-1C5C8080A65C}"/>
              </a:ext>
            </a:extLst>
          </p:cNvPr>
          <p:cNvSpPr txBox="1"/>
          <p:nvPr/>
        </p:nvSpPr>
        <p:spPr>
          <a:xfrm>
            <a:off x="787730" y="1774337"/>
            <a:ext cx="10616540" cy="4247317"/>
          </a:xfrm>
          <a:prstGeom prst="rect">
            <a:avLst/>
          </a:prstGeom>
          <a:noFill/>
        </p:spPr>
        <p:txBody>
          <a:bodyPr wrap="square">
            <a:spAutoFit/>
          </a:bodyPr>
          <a:lstStyle/>
          <a:p>
            <a:r>
              <a:rPr lang="en-US" b="1" dirty="0"/>
              <a:t>Professional skill 1 </a:t>
            </a:r>
            <a:r>
              <a:rPr lang="en-US" dirty="0"/>
              <a:t>is aimed at extending your understanding of how to create an inclusive learning environment and building strong relationships (TS1) W1 to 3.</a:t>
            </a:r>
          </a:p>
          <a:p>
            <a:endParaRPr lang="en-US" dirty="0"/>
          </a:p>
          <a:p>
            <a:r>
              <a:rPr lang="en-US" b="1" dirty="0"/>
              <a:t>Professional skill 2 </a:t>
            </a:r>
            <a:r>
              <a:rPr lang="en-US" dirty="0"/>
              <a:t>is aimed at expanding your understanding of how to support your pupils with a range of additional needs (TS5) W4 to 6.</a:t>
            </a:r>
          </a:p>
          <a:p>
            <a:endParaRPr lang="en-US" dirty="0"/>
          </a:p>
          <a:p>
            <a:r>
              <a:rPr lang="en-US" b="1" dirty="0"/>
              <a:t>Professional skill 3 </a:t>
            </a:r>
            <a:r>
              <a:rPr lang="en-US" dirty="0"/>
              <a:t>is aimed at broadening your understanding of lesson planning (TS4) Training Day 2 Thursday 28th May Welwyn Garden </a:t>
            </a:r>
            <a:r>
              <a:rPr lang="en-US"/>
              <a:t>City W7 </a:t>
            </a:r>
            <a:r>
              <a:rPr lang="en-US" dirty="0"/>
              <a:t>Half Term</a:t>
            </a:r>
          </a:p>
          <a:p>
            <a:endParaRPr lang="en-US" dirty="0"/>
          </a:p>
          <a:p>
            <a:r>
              <a:rPr lang="en-US" b="1" dirty="0"/>
              <a:t>Professional skill 4 </a:t>
            </a:r>
            <a:r>
              <a:rPr lang="en-US" dirty="0"/>
              <a:t>is aimed at strengthening your understanding of the importance of having a secure subject knowledge when planning and delivering lessons (TS3) W8 to 10</a:t>
            </a:r>
          </a:p>
          <a:p>
            <a:endParaRPr lang="en-US" dirty="0"/>
          </a:p>
          <a:p>
            <a:r>
              <a:rPr lang="en-US" b="1" dirty="0"/>
              <a:t>AO2 Essay ‘What does a good lesson look like and how do you ensure that your learning environment and lessons are inclusive to all ability levels and learner types? Word count 1500 words with a 10% margin. Deadline W10</a:t>
            </a:r>
          </a:p>
        </p:txBody>
      </p:sp>
      <p:sp>
        <p:nvSpPr>
          <p:cNvPr id="10" name="Google Shape;88;p13">
            <a:extLst>
              <a:ext uri="{FF2B5EF4-FFF2-40B4-BE49-F238E27FC236}">
                <a16:creationId xmlns:a16="http://schemas.microsoft.com/office/drawing/2014/main" id="{BF506397-576C-A699-5AFC-59A31632B059}"/>
              </a:ext>
            </a:extLst>
          </p:cNvPr>
          <p:cNvSpPr/>
          <p:nvPr/>
        </p:nvSpPr>
        <p:spPr>
          <a:xfrm>
            <a:off x="383177" y="239006"/>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7453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Box 2">
            <a:extLst>
              <a:ext uri="{FF2B5EF4-FFF2-40B4-BE49-F238E27FC236}">
                <a16:creationId xmlns:a16="http://schemas.microsoft.com/office/drawing/2014/main" id="{199AB655-75BD-4D6D-3D8E-BDD27E68E872}"/>
              </a:ext>
            </a:extLst>
          </p:cNvPr>
          <p:cNvSpPr txBox="1"/>
          <p:nvPr/>
        </p:nvSpPr>
        <p:spPr>
          <a:xfrm>
            <a:off x="412552" y="640080"/>
            <a:ext cx="3084844" cy="3335519"/>
          </a:xfrm>
          <a:prstGeom prst="rect">
            <a:avLst/>
          </a:prstGeom>
        </p:spPr>
        <p:txBody>
          <a:bodyPr vert="horz" lIns="0" tIns="45720" rIns="0" bIns="45720" rtlCol="0">
            <a:noAutofit/>
          </a:bodyPr>
          <a:lstStyle/>
          <a:p>
            <a:pPr>
              <a:lnSpc>
                <a:spcPct val="90000"/>
              </a:lnSpc>
              <a:spcAft>
                <a:spcPts val="600"/>
              </a:spcAft>
              <a:buClr>
                <a:schemeClr val="accent1"/>
              </a:buClr>
              <a:buFont typeface="Calibri" panose="020F0502020204030204" pitchFamily="34" charset="0"/>
            </a:pPr>
            <a:r>
              <a:rPr lang="en-US" b="1" dirty="0">
                <a:solidFill>
                  <a:srgbClr val="FFFFFF"/>
                </a:solidFill>
              </a:rPr>
              <a:t>Agenda Item 5: An introduction into the ‘Whole-Child’ approach, examining how school’s support pupils’ academic, social, and personal development</a:t>
            </a:r>
          </a:p>
          <a:p>
            <a:pPr>
              <a:lnSpc>
                <a:spcPct val="90000"/>
              </a:lnSpc>
              <a:spcAft>
                <a:spcPts val="600"/>
              </a:spcAft>
              <a:buClr>
                <a:schemeClr val="accent1"/>
              </a:buClr>
              <a:buFont typeface="Calibri" panose="020F0502020204030204" pitchFamily="34" charset="0"/>
            </a:pPr>
            <a:endParaRPr lang="en-US" b="1" dirty="0">
              <a:solidFill>
                <a:srgbClr val="FFFFFF"/>
              </a:solidFill>
            </a:endParaRPr>
          </a:p>
          <a:p>
            <a:pPr>
              <a:lnSpc>
                <a:spcPct val="90000"/>
              </a:lnSpc>
              <a:spcAft>
                <a:spcPts val="600"/>
              </a:spcAft>
              <a:buClr>
                <a:schemeClr val="accent1"/>
              </a:buClr>
              <a:buFont typeface="Calibri" panose="020F0502020204030204" pitchFamily="34" charset="0"/>
            </a:pPr>
            <a:r>
              <a:rPr lang="en-US" b="1" dirty="0">
                <a:solidFill>
                  <a:srgbClr val="FFFFFF"/>
                </a:solidFill>
              </a:rPr>
              <a:t>Why should school’s adopt this approach?</a:t>
            </a:r>
          </a:p>
          <a:p>
            <a:pPr>
              <a:lnSpc>
                <a:spcPct val="90000"/>
              </a:lnSpc>
              <a:spcAft>
                <a:spcPts val="600"/>
              </a:spcAft>
              <a:buClr>
                <a:schemeClr val="accent1"/>
              </a:buClr>
              <a:buFont typeface="Calibri" panose="020F0502020204030204" pitchFamily="34" charset="0"/>
            </a:pPr>
            <a:endParaRPr lang="en-US" b="1" dirty="0">
              <a:solidFill>
                <a:srgbClr val="FFFFFF"/>
              </a:solidFill>
            </a:endParaRPr>
          </a:p>
          <a:p>
            <a:pPr>
              <a:lnSpc>
                <a:spcPct val="90000"/>
              </a:lnSpc>
              <a:spcAft>
                <a:spcPts val="600"/>
              </a:spcAft>
              <a:buClr>
                <a:schemeClr val="accent1"/>
              </a:buClr>
              <a:buFont typeface="Calibri" panose="020F0502020204030204" pitchFamily="34" charset="0"/>
            </a:pPr>
            <a:endParaRPr lang="en-US" b="1" dirty="0">
              <a:solidFill>
                <a:schemeClr val="bg1"/>
              </a:solidFill>
            </a:endParaRPr>
          </a:p>
          <a:p>
            <a:r>
              <a:rPr lang="en-US" b="1" dirty="0">
                <a:solidFill>
                  <a:schemeClr val="bg1"/>
                </a:solidFill>
              </a:rPr>
              <a:t>‘Promote Long-Term Development and Success</a:t>
            </a:r>
          </a:p>
          <a:p>
            <a:r>
              <a:rPr lang="en-US" dirty="0">
                <a:solidFill>
                  <a:schemeClr val="bg1"/>
                </a:solidFill>
              </a:rPr>
              <a:t>ASCD's Whole Child approach transitions from a focus on narrowly defined academic achievement to one that promotes the long-term development and success of all children.’</a:t>
            </a:r>
          </a:p>
          <a:p>
            <a:pPr>
              <a:lnSpc>
                <a:spcPct val="90000"/>
              </a:lnSpc>
              <a:spcAft>
                <a:spcPts val="600"/>
              </a:spcAft>
              <a:buClr>
                <a:schemeClr val="accent1"/>
              </a:buClr>
              <a:buFont typeface="Calibri" panose="020F0502020204030204" pitchFamily="34" charset="0"/>
            </a:pPr>
            <a:r>
              <a:rPr lang="en-US" b="1" dirty="0">
                <a:solidFill>
                  <a:srgbClr val="FFFFFF"/>
                </a:solidFill>
              </a:rPr>
              <a:t>https://www.ascd.org/whole-child</a:t>
            </a:r>
          </a:p>
        </p:txBody>
      </p:sp>
      <p:sp>
        <p:nvSpPr>
          <p:cNvPr id="19" name="Rectangle 1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5" name="Picture 4">
            <a:extLst>
              <a:ext uri="{FF2B5EF4-FFF2-40B4-BE49-F238E27FC236}">
                <a16:creationId xmlns:a16="http://schemas.microsoft.com/office/drawing/2014/main" id="{D14A06B9-3055-17C2-C20B-5A5C70AB8802}"/>
              </a:ext>
            </a:extLst>
          </p:cNvPr>
          <p:cNvPicPr>
            <a:picLocks noChangeAspect="1"/>
          </p:cNvPicPr>
          <p:nvPr/>
        </p:nvPicPr>
        <p:blipFill>
          <a:blip r:embed="rId2"/>
          <a:stretch>
            <a:fillRect/>
          </a:stretch>
        </p:blipFill>
        <p:spPr>
          <a:xfrm>
            <a:off x="4950983" y="640080"/>
            <a:ext cx="5344515" cy="5577840"/>
          </a:xfrm>
          <a:prstGeom prst="rect">
            <a:avLst/>
          </a:prstGeom>
        </p:spPr>
      </p:pic>
      <p:sp>
        <p:nvSpPr>
          <p:cNvPr id="6" name="Google Shape;88;p13">
            <a:extLst>
              <a:ext uri="{FF2B5EF4-FFF2-40B4-BE49-F238E27FC236}">
                <a16:creationId xmlns:a16="http://schemas.microsoft.com/office/drawing/2014/main" id="{6D04D80D-0BDB-CB0C-B162-1501CC6B86FE}"/>
              </a:ext>
            </a:extLst>
          </p:cNvPr>
          <p:cNvSpPr/>
          <p:nvPr/>
        </p:nvSpPr>
        <p:spPr>
          <a:xfrm>
            <a:off x="239385" y="34111"/>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3">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6917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78B31-B0D2-D872-9109-C19BDB4E3CD4}"/>
              </a:ext>
            </a:extLst>
          </p:cNvPr>
          <p:cNvSpPr txBox="1"/>
          <p:nvPr/>
        </p:nvSpPr>
        <p:spPr>
          <a:xfrm>
            <a:off x="356260" y="6303266"/>
            <a:ext cx="11257808" cy="646331"/>
          </a:xfrm>
          <a:prstGeom prst="rect">
            <a:avLst/>
          </a:prstGeom>
          <a:noFill/>
        </p:spPr>
        <p:txBody>
          <a:bodyPr wrap="square">
            <a:spAutoFit/>
          </a:bodyPr>
          <a:lstStyle/>
          <a:p>
            <a:r>
              <a:rPr lang="en-US" b="1" dirty="0"/>
              <a:t>Agenda Item 6: An introduction to your ‘Wider School Community Project’ and the specific areas you can chose to focus on this term</a:t>
            </a:r>
          </a:p>
        </p:txBody>
      </p:sp>
      <p:sp>
        <p:nvSpPr>
          <p:cNvPr id="4" name="TextBox 3">
            <a:extLst>
              <a:ext uri="{FF2B5EF4-FFF2-40B4-BE49-F238E27FC236}">
                <a16:creationId xmlns:a16="http://schemas.microsoft.com/office/drawing/2014/main" id="{53ACC697-E537-7B63-C478-824E9F82DEEA}"/>
              </a:ext>
            </a:extLst>
          </p:cNvPr>
          <p:cNvSpPr txBox="1"/>
          <p:nvPr/>
        </p:nvSpPr>
        <p:spPr>
          <a:xfrm>
            <a:off x="3372591" y="368135"/>
            <a:ext cx="5937663" cy="369332"/>
          </a:xfrm>
          <a:prstGeom prst="rect">
            <a:avLst/>
          </a:prstGeom>
          <a:noFill/>
        </p:spPr>
        <p:txBody>
          <a:bodyPr wrap="square" rtlCol="0">
            <a:spAutoFit/>
          </a:bodyPr>
          <a:lstStyle/>
          <a:p>
            <a:r>
              <a:rPr lang="en-US" b="1" dirty="0"/>
              <a:t>Theme 3 AO3: Wider School Community Project</a:t>
            </a:r>
            <a:endParaRPr lang="en-GB" b="1" dirty="0"/>
          </a:p>
        </p:txBody>
      </p:sp>
      <p:sp>
        <p:nvSpPr>
          <p:cNvPr id="6" name="TextBox 5">
            <a:extLst>
              <a:ext uri="{FF2B5EF4-FFF2-40B4-BE49-F238E27FC236}">
                <a16:creationId xmlns:a16="http://schemas.microsoft.com/office/drawing/2014/main" id="{0FBA86DB-C521-005C-DD1A-60BE2460E980}"/>
              </a:ext>
            </a:extLst>
          </p:cNvPr>
          <p:cNvSpPr txBox="1"/>
          <p:nvPr/>
        </p:nvSpPr>
        <p:spPr>
          <a:xfrm>
            <a:off x="570016" y="1028343"/>
            <a:ext cx="11044052" cy="5355312"/>
          </a:xfrm>
          <a:prstGeom prst="rect">
            <a:avLst/>
          </a:prstGeom>
          <a:noFill/>
        </p:spPr>
        <p:txBody>
          <a:bodyPr wrap="square">
            <a:spAutoFit/>
          </a:bodyPr>
          <a:lstStyle/>
          <a:p>
            <a:r>
              <a:rPr lang="en-GB" dirty="0"/>
              <a:t>Your project in this course will be based on what your school offers your pupils in terms of their whole-child provision.</a:t>
            </a:r>
          </a:p>
          <a:p>
            <a:endParaRPr lang="en-GB" dirty="0"/>
          </a:p>
          <a:p>
            <a:r>
              <a:rPr lang="en-GB" dirty="0"/>
              <a:t>For AO3 your first 4 weeks will be to investigate different aspects of your school’s provision and decide which area you would like to be involved in.</a:t>
            </a:r>
          </a:p>
          <a:p>
            <a:endParaRPr lang="en-GB" dirty="0"/>
          </a:p>
          <a:p>
            <a:r>
              <a:rPr lang="en-GB" b="1" dirty="0"/>
              <a:t>W2</a:t>
            </a:r>
            <a:r>
              <a:rPr lang="en-GB" dirty="0"/>
              <a:t>: Attend an assembly</a:t>
            </a:r>
          </a:p>
          <a:p>
            <a:endParaRPr lang="en-GB" dirty="0"/>
          </a:p>
          <a:p>
            <a:r>
              <a:rPr lang="en-GB" b="1" dirty="0"/>
              <a:t>W3</a:t>
            </a:r>
            <a:r>
              <a:rPr lang="en-GB" dirty="0"/>
              <a:t>: Attend an extra-curricular class or session of your choice</a:t>
            </a:r>
          </a:p>
          <a:p>
            <a:endParaRPr lang="en-GB" dirty="0"/>
          </a:p>
          <a:p>
            <a:r>
              <a:rPr lang="en-GB" b="1" dirty="0"/>
              <a:t>W4</a:t>
            </a:r>
            <a:r>
              <a:rPr lang="en-GB" dirty="0"/>
              <a:t>: Meet with key pastoral colleagues and observe a pastoral session e.g. Tutor Group</a:t>
            </a:r>
          </a:p>
          <a:p>
            <a:endParaRPr lang="en-GB" dirty="0"/>
          </a:p>
          <a:p>
            <a:r>
              <a:rPr lang="en-GB" dirty="0"/>
              <a:t>W4: Decide on your Wider School Community Project (WSCP) </a:t>
            </a:r>
          </a:p>
          <a:p>
            <a:endParaRPr lang="en-GB" dirty="0"/>
          </a:p>
          <a:p>
            <a:r>
              <a:rPr lang="en-GB" dirty="0"/>
              <a:t>You will be observing a PSHE/RSE session in W8 after half term – you may want to do this earlier if you are interested in being involved with PSHE for your WSCP.</a:t>
            </a:r>
          </a:p>
          <a:p>
            <a:endParaRPr lang="en-GB" dirty="0"/>
          </a:p>
          <a:p>
            <a:r>
              <a:rPr lang="en-GB" dirty="0"/>
              <a:t>The deadline for your WSCP as the deadline is in W12. </a:t>
            </a:r>
          </a:p>
          <a:p>
            <a:endParaRPr lang="en-GB" dirty="0"/>
          </a:p>
        </p:txBody>
      </p:sp>
      <p:sp>
        <p:nvSpPr>
          <p:cNvPr id="7" name="Google Shape;88;p13">
            <a:extLst>
              <a:ext uri="{FF2B5EF4-FFF2-40B4-BE49-F238E27FC236}">
                <a16:creationId xmlns:a16="http://schemas.microsoft.com/office/drawing/2014/main" id="{48887832-F80A-B0FE-FD88-FF532AC05A58}"/>
              </a:ext>
            </a:extLst>
          </p:cNvPr>
          <p:cNvSpPr/>
          <p:nvPr/>
        </p:nvSpPr>
        <p:spPr>
          <a:xfrm>
            <a:off x="383177" y="239006"/>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165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C0FD5-C8D5-CB3A-F353-EA3224EF3083}"/>
              </a:ext>
            </a:extLst>
          </p:cNvPr>
          <p:cNvSpPr txBox="1"/>
          <p:nvPr/>
        </p:nvSpPr>
        <p:spPr>
          <a:xfrm>
            <a:off x="2386940" y="890649"/>
            <a:ext cx="8205850" cy="2308324"/>
          </a:xfrm>
          <a:prstGeom prst="rect">
            <a:avLst/>
          </a:prstGeom>
          <a:noFill/>
        </p:spPr>
        <p:txBody>
          <a:bodyPr wrap="square" lIns="91440" tIns="45720" rIns="91440" bIns="45720" rtlCol="0" anchor="t">
            <a:spAutoFit/>
          </a:bodyPr>
          <a:lstStyle/>
          <a:p>
            <a:r>
              <a:rPr lang="en-US" dirty="0"/>
              <a:t>Key date: Face-to-Face Training (Training Day 2) in Half Term on Thursday 28</a:t>
            </a:r>
            <a:r>
              <a:rPr lang="en-US" baseline="30000" dirty="0"/>
              <a:t>th</a:t>
            </a:r>
            <a:r>
              <a:rPr lang="en-US" dirty="0"/>
              <a:t> May at </a:t>
            </a:r>
            <a:r>
              <a:rPr lang="en-US" dirty="0">
                <a:ea typeface="+mn-lt"/>
                <a:cs typeface="+mn-lt"/>
              </a:rPr>
              <a:t>Orion House, 15 Bessemer Rd, Welwyn Garden City AL7 1HU</a:t>
            </a:r>
            <a:r>
              <a:rPr lang="en-US" dirty="0"/>
              <a:t>. Where the new Grad2Teach office is. More information to follow from Simona</a:t>
            </a:r>
            <a:endParaRPr lang="en-US" dirty="0">
              <a:ea typeface="Calibri"/>
              <a:cs typeface="Calibri"/>
            </a:endParaRPr>
          </a:p>
          <a:p>
            <a:endParaRPr lang="en-US" dirty="0"/>
          </a:p>
          <a:p>
            <a:r>
              <a:rPr lang="en-GB" dirty="0"/>
              <a:t>Any questions?</a:t>
            </a:r>
          </a:p>
          <a:p>
            <a:endParaRPr lang="en-GB" dirty="0"/>
          </a:p>
          <a:p>
            <a:r>
              <a:rPr lang="en-GB" dirty="0"/>
              <a:t>Thank you for your contributions today and have a good evening and rest of your week.</a:t>
            </a:r>
          </a:p>
        </p:txBody>
      </p:sp>
      <p:sp>
        <p:nvSpPr>
          <p:cNvPr id="3" name="Google Shape;88;p13">
            <a:extLst>
              <a:ext uri="{FF2B5EF4-FFF2-40B4-BE49-F238E27FC236}">
                <a16:creationId xmlns:a16="http://schemas.microsoft.com/office/drawing/2014/main" id="{D87ED298-1B0E-5F48-5A6A-F069E69A6800}"/>
              </a:ext>
            </a:extLst>
          </p:cNvPr>
          <p:cNvSpPr/>
          <p:nvPr/>
        </p:nvSpPr>
        <p:spPr>
          <a:xfrm>
            <a:off x="383177" y="191504"/>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5516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listic Development – Udaan Junior">
            <a:extLst>
              <a:ext uri="{FF2B5EF4-FFF2-40B4-BE49-F238E27FC236}">
                <a16:creationId xmlns:a16="http://schemas.microsoft.com/office/drawing/2014/main" id="{DB9108A3-3AE0-B3C7-3AA4-BEAC1BD2C4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47E48F75-DAAC-CB23-E635-D71885B5990A}"/>
              </a:ext>
            </a:extLst>
          </p:cNvPr>
          <p:cNvPicPr>
            <a:picLocks noChangeAspect="1"/>
          </p:cNvPicPr>
          <p:nvPr/>
        </p:nvPicPr>
        <p:blipFill>
          <a:blip r:embed="rId2"/>
          <a:stretch>
            <a:fillRect/>
          </a:stretch>
        </p:blipFill>
        <p:spPr>
          <a:xfrm>
            <a:off x="655112" y="1280376"/>
            <a:ext cx="5832966" cy="3283960"/>
          </a:xfrm>
          <a:prstGeom prst="rect">
            <a:avLst/>
          </a:prstGeom>
        </p:spPr>
      </p:pic>
      <p:pic>
        <p:nvPicPr>
          <p:cNvPr id="6" name="Picture 5">
            <a:extLst>
              <a:ext uri="{FF2B5EF4-FFF2-40B4-BE49-F238E27FC236}">
                <a16:creationId xmlns:a16="http://schemas.microsoft.com/office/drawing/2014/main" id="{A43ED4FC-3C67-80BB-9F6F-306D521F19A5}"/>
              </a:ext>
            </a:extLst>
          </p:cNvPr>
          <p:cNvPicPr>
            <a:picLocks noChangeAspect="1"/>
          </p:cNvPicPr>
          <p:nvPr/>
        </p:nvPicPr>
        <p:blipFill>
          <a:blip r:embed="rId3"/>
          <a:stretch>
            <a:fillRect/>
          </a:stretch>
        </p:blipFill>
        <p:spPr>
          <a:xfrm>
            <a:off x="6488078" y="515822"/>
            <a:ext cx="4902436" cy="4813069"/>
          </a:xfrm>
          <a:prstGeom prst="rect">
            <a:avLst/>
          </a:prstGeom>
        </p:spPr>
      </p:pic>
      <p:sp>
        <p:nvSpPr>
          <p:cNvPr id="7" name="TextBox 6">
            <a:extLst>
              <a:ext uri="{FF2B5EF4-FFF2-40B4-BE49-F238E27FC236}">
                <a16:creationId xmlns:a16="http://schemas.microsoft.com/office/drawing/2014/main" id="{8EC0EEEC-3AC3-CD18-FAAE-92E176DD94DD}"/>
              </a:ext>
            </a:extLst>
          </p:cNvPr>
          <p:cNvSpPr txBox="1"/>
          <p:nvPr/>
        </p:nvSpPr>
        <p:spPr>
          <a:xfrm>
            <a:off x="881149" y="5070764"/>
            <a:ext cx="5367251" cy="830997"/>
          </a:xfrm>
          <a:prstGeom prst="rect">
            <a:avLst/>
          </a:prstGeom>
          <a:noFill/>
        </p:spPr>
        <p:txBody>
          <a:bodyPr wrap="square" rtlCol="0">
            <a:spAutoFit/>
          </a:bodyPr>
          <a:lstStyle/>
          <a:p>
            <a:pPr algn="ctr"/>
            <a:r>
              <a:rPr lang="en-US" sz="2400" b="1" dirty="0"/>
              <a:t>Holistic philosophy of Education</a:t>
            </a:r>
          </a:p>
          <a:p>
            <a:pPr algn="ctr"/>
            <a:endParaRPr lang="en-GB" sz="2400" b="1" dirty="0"/>
          </a:p>
        </p:txBody>
      </p:sp>
    </p:spTree>
    <p:extLst>
      <p:ext uri="{BB962C8B-B14F-4D97-AF65-F5344CB8AC3E}">
        <p14:creationId xmlns:p14="http://schemas.microsoft.com/office/powerpoint/2010/main" val="356389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4F0B5-857B-BCC9-AD74-6F4649D73E0F}"/>
              </a:ext>
            </a:extLst>
          </p:cNvPr>
          <p:cNvSpPr>
            <a:spLocks noGrp="1"/>
          </p:cNvSpPr>
          <p:nvPr>
            <p:ph type="title" idx="4294967295"/>
          </p:nvPr>
        </p:nvSpPr>
        <p:spPr>
          <a:xfrm>
            <a:off x="8141110" y="639097"/>
            <a:ext cx="3401961" cy="3686015"/>
          </a:xfrm>
        </p:spPr>
        <p:txBody>
          <a:bodyPr vert="horz" lIns="91440" tIns="45720" rIns="91440" bIns="45720" rtlCol="0" anchor="b">
            <a:normAutofit/>
          </a:bodyPr>
          <a:lstStyle/>
          <a:p>
            <a:r>
              <a:rPr lang="en-US" sz="6600" b="1" dirty="0">
                <a:solidFill>
                  <a:schemeClr val="tx1">
                    <a:lumMod val="85000"/>
                    <a:lumOff val="15000"/>
                  </a:schemeClr>
                </a:solidFill>
              </a:rPr>
              <a:t>Agenda for this session</a:t>
            </a:r>
          </a:p>
        </p:txBody>
      </p:sp>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338212D9-DD2D-DFCC-0FC4-1A6FBE3E01DC}"/>
              </a:ext>
            </a:extLst>
          </p:cNvPr>
          <p:cNvSpPr txBox="1"/>
          <p:nvPr/>
        </p:nvSpPr>
        <p:spPr>
          <a:xfrm>
            <a:off x="819396" y="523684"/>
            <a:ext cx="7063381" cy="5601533"/>
          </a:xfrm>
          <a:prstGeom prst="rect">
            <a:avLst/>
          </a:prstGeom>
          <a:noFill/>
        </p:spPr>
        <p:txBody>
          <a:bodyPr wrap="square" rtlCol="0">
            <a:spAutoFit/>
          </a:bodyPr>
          <a:lstStyle/>
          <a:p>
            <a:pPr marL="342900" indent="-342900">
              <a:buAutoNum type="arabicPeriod"/>
            </a:pPr>
            <a:r>
              <a:rPr lang="en-US" sz="2000" b="1" dirty="0"/>
              <a:t>The rationale and structure of the L4 Applied Teaching Practices Course</a:t>
            </a:r>
          </a:p>
          <a:p>
            <a:pPr marL="342900" indent="-342900">
              <a:buAutoNum type="arabicPeriod"/>
            </a:pPr>
            <a:r>
              <a:rPr lang="en-US" sz="2000" b="1" dirty="0"/>
              <a:t>Theme 1 (AO1):</a:t>
            </a:r>
            <a:r>
              <a:rPr lang="en-US" sz="2000" dirty="0"/>
              <a:t>The importance of professional relationships, including trust, mutual respect, and clear communication, particularly when working with your Professional Assessor (PA) – one of the key focuses of this session</a:t>
            </a:r>
          </a:p>
          <a:p>
            <a:pPr marL="342900" indent="-342900">
              <a:buAutoNum type="arabicPeriod"/>
            </a:pPr>
            <a:r>
              <a:rPr lang="en-US" sz="2000" b="1" dirty="0"/>
              <a:t>Theme 1 (AO1):</a:t>
            </a:r>
            <a:r>
              <a:rPr lang="en-US" sz="2000" dirty="0"/>
              <a:t>The difference between mentoring and coaching in educational settings, and how each can support your development in different ways</a:t>
            </a:r>
          </a:p>
          <a:p>
            <a:pPr marL="342900" indent="-342900">
              <a:buAutoNum type="arabicPeriod"/>
            </a:pPr>
            <a:r>
              <a:rPr lang="en-US" sz="2000" b="1" dirty="0"/>
              <a:t>Theme 2 (AO2): </a:t>
            </a:r>
            <a:r>
              <a:rPr lang="en-US" sz="2000" dirty="0"/>
              <a:t>the 4 applied teaching skills you will focus on</a:t>
            </a:r>
          </a:p>
          <a:p>
            <a:pPr marL="342900" indent="-342900">
              <a:buAutoNum type="arabicPeriod"/>
            </a:pPr>
            <a:r>
              <a:rPr lang="en-US" sz="2000" b="1" dirty="0"/>
              <a:t>Theme 3 (AO3):</a:t>
            </a:r>
            <a:r>
              <a:rPr lang="en-US" sz="2000" dirty="0"/>
              <a:t> An introduction into the ‘Whole-Child’ approach, examining how school’s support pupils’ academic, social, and personal development</a:t>
            </a:r>
          </a:p>
          <a:p>
            <a:pPr marL="342900" indent="-342900">
              <a:buAutoNum type="arabicPeriod"/>
            </a:pPr>
            <a:r>
              <a:rPr lang="en-US" sz="2000" b="1" dirty="0"/>
              <a:t>Theme 3 (AO3): </a:t>
            </a:r>
            <a:r>
              <a:rPr lang="en-US" sz="2000" dirty="0"/>
              <a:t>An introduction to your ‘Wider School Community Project’ and the specific areas you can chose to focus on this term</a:t>
            </a:r>
          </a:p>
          <a:p>
            <a:pPr marL="342900" indent="-342900">
              <a:buAutoNum type="arabicPeriod"/>
            </a:pPr>
            <a:r>
              <a:rPr lang="en-US" sz="2000" b="1" dirty="0"/>
              <a:t>AOB and any questions</a:t>
            </a:r>
          </a:p>
          <a:p>
            <a:pPr marL="342900" indent="-342900">
              <a:buAutoNum type="arabicPeriod"/>
            </a:pPr>
            <a:endParaRPr lang="en-GB" dirty="0"/>
          </a:p>
        </p:txBody>
      </p:sp>
      <p:sp>
        <p:nvSpPr>
          <p:cNvPr id="7" name="Google Shape;88;p13">
            <a:extLst>
              <a:ext uri="{FF2B5EF4-FFF2-40B4-BE49-F238E27FC236}">
                <a16:creationId xmlns:a16="http://schemas.microsoft.com/office/drawing/2014/main" id="{D7D33B5F-CC2F-CFA4-35B6-95BF433A4B9B}"/>
              </a:ext>
            </a:extLst>
          </p:cNvPr>
          <p:cNvSpPr/>
          <p:nvPr/>
        </p:nvSpPr>
        <p:spPr>
          <a:xfrm>
            <a:off x="9550927" y="302992"/>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343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072536-8A4B-1AAB-C80B-31CDAC42CC10}"/>
              </a:ext>
            </a:extLst>
          </p:cNvPr>
          <p:cNvSpPr txBox="1"/>
          <p:nvPr/>
        </p:nvSpPr>
        <p:spPr>
          <a:xfrm>
            <a:off x="348342" y="6426842"/>
            <a:ext cx="11495315" cy="646331"/>
          </a:xfrm>
          <a:prstGeom prst="rect">
            <a:avLst/>
          </a:prstGeom>
          <a:noFill/>
        </p:spPr>
        <p:txBody>
          <a:bodyPr wrap="square" rtlCol="0">
            <a:spAutoFit/>
          </a:bodyPr>
          <a:lstStyle/>
          <a:p>
            <a:r>
              <a:rPr lang="en-US" b="1" dirty="0"/>
              <a:t>Agenda item 1</a:t>
            </a:r>
            <a:r>
              <a:rPr lang="en-US" dirty="0"/>
              <a:t>:</a:t>
            </a:r>
            <a:r>
              <a:rPr lang="en-US" b="1" dirty="0"/>
              <a:t>The rationale and structure of the L4 Applied Teaching Practices Course</a:t>
            </a:r>
          </a:p>
          <a:p>
            <a:r>
              <a:rPr lang="en-US" dirty="0"/>
              <a:t> </a:t>
            </a:r>
            <a:endParaRPr lang="en-GB" dirty="0"/>
          </a:p>
        </p:txBody>
      </p:sp>
      <p:sp>
        <p:nvSpPr>
          <p:cNvPr id="2" name="TextBox 1">
            <a:extLst>
              <a:ext uri="{FF2B5EF4-FFF2-40B4-BE49-F238E27FC236}">
                <a16:creationId xmlns:a16="http://schemas.microsoft.com/office/drawing/2014/main" id="{1AC319FA-ED15-F6AC-B11C-BBBCDD6D4CC2}"/>
              </a:ext>
            </a:extLst>
          </p:cNvPr>
          <p:cNvSpPr txBox="1"/>
          <p:nvPr/>
        </p:nvSpPr>
        <p:spPr>
          <a:xfrm>
            <a:off x="627412" y="942822"/>
            <a:ext cx="10937174" cy="4431983"/>
          </a:xfrm>
          <a:prstGeom prst="rect">
            <a:avLst/>
          </a:prstGeom>
          <a:noFill/>
        </p:spPr>
        <p:txBody>
          <a:bodyPr wrap="square" rtlCol="0">
            <a:spAutoFit/>
          </a:bodyPr>
          <a:lstStyle/>
          <a:p>
            <a:pPr algn="ctr"/>
            <a:r>
              <a:rPr lang="en-US" sz="2400" b="1" dirty="0"/>
              <a:t>The rationale of the course you will studying:</a:t>
            </a:r>
          </a:p>
          <a:p>
            <a:pPr marL="342900" indent="-342900" fontAlgn="base">
              <a:buAutoNum type="arabicPeriod"/>
            </a:pPr>
            <a:r>
              <a:rPr lang="en-US" sz="2400" dirty="0"/>
              <a:t>Give you the skills and the ability to manage workload, build resilience, cultivate effective working relationships with experienced colleagues and develop strong professional habits (Theme 1 AO1 &amp; Theme 2 AO2). </a:t>
            </a:r>
          </a:p>
          <a:p>
            <a:pPr marL="342900" indent="-342900" fontAlgn="base">
              <a:buAutoNum type="arabicPeriod"/>
            </a:pPr>
            <a:r>
              <a:rPr lang="en-US" sz="2400" dirty="0"/>
              <a:t>Give you the core teaching competencies required to create inclusive, safe, and purposeful learning environments (Theme 2 AO2)</a:t>
            </a:r>
          </a:p>
          <a:p>
            <a:pPr marL="342900" indent="-342900" fontAlgn="base">
              <a:buAutoNum type="arabicPeriod"/>
            </a:pPr>
            <a:r>
              <a:rPr lang="en-US" sz="2400" dirty="0"/>
              <a:t>Ensure that you </a:t>
            </a:r>
            <a:r>
              <a:rPr lang="en-US" sz="2400" dirty="0" err="1"/>
              <a:t>recognise</a:t>
            </a:r>
            <a:r>
              <a:rPr lang="en-US" sz="2400" dirty="0"/>
              <a:t> the ethical, pastoral and safeguarding responsibilities of the profession and how to meet them (Theme 1 AO1 &amp; Theme 3 AO3). </a:t>
            </a:r>
          </a:p>
          <a:p>
            <a:pPr marL="342900" indent="-342900" fontAlgn="base">
              <a:buAutoNum type="arabicPeriod"/>
            </a:pPr>
            <a:r>
              <a:rPr lang="en-US" sz="2400" dirty="0"/>
              <a:t>Provide you with an accredited qualification that reflects current educational sector priorities, including wellbeing, inclusion, whole-child development, and statutory RSE requirements (Theme 3 AO3). </a:t>
            </a:r>
          </a:p>
          <a:p>
            <a:endParaRPr lang="en-GB" dirty="0"/>
          </a:p>
        </p:txBody>
      </p:sp>
      <p:sp>
        <p:nvSpPr>
          <p:cNvPr id="3" name="Google Shape;88;p13">
            <a:extLst>
              <a:ext uri="{FF2B5EF4-FFF2-40B4-BE49-F238E27FC236}">
                <a16:creationId xmlns:a16="http://schemas.microsoft.com/office/drawing/2014/main" id="{E79BEC5D-5A1F-D5AD-F39A-DB58E2057849}"/>
              </a:ext>
            </a:extLst>
          </p:cNvPr>
          <p:cNvSpPr/>
          <p:nvPr/>
        </p:nvSpPr>
        <p:spPr>
          <a:xfrm>
            <a:off x="162295" y="128295"/>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167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60458-2833-7214-0604-08A031DF93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1629A78-B1F3-BCDC-5437-D960F96BDBE5}"/>
              </a:ext>
            </a:extLst>
          </p:cNvPr>
          <p:cNvSpPr txBox="1"/>
          <p:nvPr/>
        </p:nvSpPr>
        <p:spPr>
          <a:xfrm>
            <a:off x="348342" y="6426842"/>
            <a:ext cx="11495315" cy="646331"/>
          </a:xfrm>
          <a:prstGeom prst="rect">
            <a:avLst/>
          </a:prstGeom>
          <a:noFill/>
        </p:spPr>
        <p:txBody>
          <a:bodyPr wrap="square" rtlCol="0">
            <a:spAutoFit/>
          </a:bodyPr>
          <a:lstStyle/>
          <a:p>
            <a:r>
              <a:rPr lang="en-US" b="1" dirty="0"/>
              <a:t>Agenda item 1</a:t>
            </a:r>
            <a:r>
              <a:rPr lang="en-US" dirty="0"/>
              <a:t>:</a:t>
            </a:r>
            <a:r>
              <a:rPr lang="en-US" b="1" dirty="0"/>
              <a:t>The rationale and structure of the L4 Applied Teaching Practices Course</a:t>
            </a:r>
          </a:p>
          <a:p>
            <a:r>
              <a:rPr lang="en-US" dirty="0"/>
              <a:t> </a:t>
            </a:r>
            <a:endParaRPr lang="en-GB" dirty="0"/>
          </a:p>
        </p:txBody>
      </p:sp>
      <p:sp>
        <p:nvSpPr>
          <p:cNvPr id="2" name="TextBox 1">
            <a:extLst>
              <a:ext uri="{FF2B5EF4-FFF2-40B4-BE49-F238E27FC236}">
                <a16:creationId xmlns:a16="http://schemas.microsoft.com/office/drawing/2014/main" id="{22A0BF81-BE08-3592-6308-DBF37EEE0228}"/>
              </a:ext>
            </a:extLst>
          </p:cNvPr>
          <p:cNvSpPr txBox="1"/>
          <p:nvPr/>
        </p:nvSpPr>
        <p:spPr>
          <a:xfrm>
            <a:off x="451262" y="1223159"/>
            <a:ext cx="10937174" cy="5170646"/>
          </a:xfrm>
          <a:prstGeom prst="rect">
            <a:avLst/>
          </a:prstGeom>
          <a:noFill/>
        </p:spPr>
        <p:txBody>
          <a:bodyPr wrap="square" rtlCol="0">
            <a:spAutoFit/>
          </a:bodyPr>
          <a:lstStyle/>
          <a:p>
            <a:r>
              <a:rPr lang="en-US" sz="2400" b="1" dirty="0"/>
              <a:t>The structure  and support available for the L4 Applied Course:</a:t>
            </a:r>
          </a:p>
          <a:p>
            <a:pPr marL="342900" indent="-342900" fontAlgn="base">
              <a:buAutoNum type="arabicPeriod"/>
            </a:pPr>
            <a:r>
              <a:rPr lang="en-US" sz="2400" dirty="0"/>
              <a:t>You will be working on the AO’s </a:t>
            </a:r>
            <a:r>
              <a:rPr lang="en-US" sz="2400" b="1" dirty="0"/>
              <a:t>SIMULTANEOUSLY</a:t>
            </a:r>
            <a:r>
              <a:rPr lang="en-US" sz="2400" dirty="0"/>
              <a:t> every week</a:t>
            </a:r>
          </a:p>
          <a:p>
            <a:pPr marL="342900" indent="-342900" fontAlgn="base">
              <a:buAutoNum type="arabicPeriod"/>
            </a:pPr>
            <a:r>
              <a:rPr lang="en-US" sz="2400" dirty="0"/>
              <a:t>To support you to be able to do this you will be given a </a:t>
            </a:r>
            <a:r>
              <a:rPr lang="en-US" sz="2400" b="1" dirty="0"/>
              <a:t>Student Guide to weeks including links to the AO’s </a:t>
            </a:r>
          </a:p>
          <a:p>
            <a:pPr marL="342900" indent="-342900" fontAlgn="base">
              <a:buAutoNum type="arabicPeriod"/>
            </a:pPr>
            <a:r>
              <a:rPr lang="en-US" sz="2400" dirty="0"/>
              <a:t>On a Monday you will be emailed a </a:t>
            </a:r>
            <a:r>
              <a:rPr lang="en-US" sz="2400" b="1" dirty="0"/>
              <a:t>‘Monday Mailer’ </a:t>
            </a:r>
            <a:r>
              <a:rPr lang="en-US" sz="2400" dirty="0"/>
              <a:t> to inform you of what you are required to complete that week.</a:t>
            </a:r>
          </a:p>
          <a:p>
            <a:pPr marL="342900" indent="-342900" fontAlgn="base">
              <a:buAutoNum type="arabicPeriod"/>
            </a:pPr>
            <a:r>
              <a:rPr lang="en-US" sz="2400" dirty="0"/>
              <a:t>If you have any further questions after referring to these 2 documents and the Trainee Hub please email: </a:t>
            </a:r>
            <a:r>
              <a:rPr lang="en-US" sz="2400" dirty="0">
                <a:hlinkClick r:id="rId2"/>
              </a:rPr>
              <a:t>TeachingandLearning@Grad2Teach.ac.uk</a:t>
            </a:r>
            <a:endParaRPr lang="en-US" sz="2400" dirty="0"/>
          </a:p>
          <a:p>
            <a:pPr marL="342900" indent="-342900" fontAlgn="base">
              <a:buAutoNum type="arabicPeriod"/>
            </a:pPr>
            <a:r>
              <a:rPr lang="en-US" sz="2400" dirty="0"/>
              <a:t>Remember when uploading documents, they need to be a PDF document and clearly labelled.</a:t>
            </a:r>
          </a:p>
          <a:p>
            <a:pPr marL="342900" indent="-342900" fontAlgn="base">
              <a:buAutoNum type="arabicPeriod"/>
            </a:pPr>
            <a:r>
              <a:rPr lang="en-US" sz="2400" dirty="0"/>
              <a:t>You will receive feedback from either the T&amp;L team or your PA depending on the document that you have uploaded. Please respond to any action points or questions in full to enable you to meet that specific assessment criteria.</a:t>
            </a:r>
          </a:p>
          <a:p>
            <a:pPr marL="342900" indent="-342900" fontAlgn="base">
              <a:buAutoNum type="arabicPeriod"/>
            </a:pPr>
            <a:endParaRPr lang="en-GB" dirty="0"/>
          </a:p>
        </p:txBody>
      </p:sp>
      <p:sp>
        <p:nvSpPr>
          <p:cNvPr id="3" name="Google Shape;88;p13">
            <a:extLst>
              <a:ext uri="{FF2B5EF4-FFF2-40B4-BE49-F238E27FC236}">
                <a16:creationId xmlns:a16="http://schemas.microsoft.com/office/drawing/2014/main" id="{F66487CE-A8AD-B4BA-74FE-915656F27420}"/>
              </a:ext>
            </a:extLst>
          </p:cNvPr>
          <p:cNvSpPr/>
          <p:nvPr/>
        </p:nvSpPr>
        <p:spPr>
          <a:xfrm>
            <a:off x="383177" y="239006"/>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3">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3956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B9C4F7-FE43-4FD7-777B-B777FEF33D5B}"/>
              </a:ext>
            </a:extLst>
          </p:cNvPr>
          <p:cNvPicPr>
            <a:picLocks noChangeAspect="1"/>
          </p:cNvPicPr>
          <p:nvPr/>
        </p:nvPicPr>
        <p:blipFill>
          <a:blip r:embed="rId2"/>
          <a:stretch>
            <a:fillRect/>
          </a:stretch>
        </p:blipFill>
        <p:spPr>
          <a:xfrm>
            <a:off x="-1" y="1"/>
            <a:ext cx="8429296" cy="2273162"/>
          </a:xfrm>
          <a:prstGeom prst="rect">
            <a:avLst/>
          </a:prstGeom>
        </p:spPr>
      </p:pic>
      <p:pic>
        <p:nvPicPr>
          <p:cNvPr id="8" name="Picture 7">
            <a:extLst>
              <a:ext uri="{FF2B5EF4-FFF2-40B4-BE49-F238E27FC236}">
                <a16:creationId xmlns:a16="http://schemas.microsoft.com/office/drawing/2014/main" id="{21697411-35D0-E565-661F-8F300C7F1791}"/>
              </a:ext>
            </a:extLst>
          </p:cNvPr>
          <p:cNvPicPr>
            <a:picLocks noChangeAspect="1"/>
          </p:cNvPicPr>
          <p:nvPr/>
        </p:nvPicPr>
        <p:blipFill>
          <a:blip r:embed="rId3"/>
          <a:stretch>
            <a:fillRect/>
          </a:stretch>
        </p:blipFill>
        <p:spPr>
          <a:xfrm>
            <a:off x="261257" y="2135835"/>
            <a:ext cx="8168038" cy="2434029"/>
          </a:xfrm>
          <a:prstGeom prst="rect">
            <a:avLst/>
          </a:prstGeom>
        </p:spPr>
      </p:pic>
      <p:pic>
        <p:nvPicPr>
          <p:cNvPr id="10" name="Picture 9">
            <a:extLst>
              <a:ext uri="{FF2B5EF4-FFF2-40B4-BE49-F238E27FC236}">
                <a16:creationId xmlns:a16="http://schemas.microsoft.com/office/drawing/2014/main" id="{D8CBE9EC-58DA-25DD-6793-B9420A38F395}"/>
              </a:ext>
            </a:extLst>
          </p:cNvPr>
          <p:cNvPicPr>
            <a:picLocks noChangeAspect="1"/>
          </p:cNvPicPr>
          <p:nvPr/>
        </p:nvPicPr>
        <p:blipFill>
          <a:blip r:embed="rId4"/>
          <a:stretch>
            <a:fillRect/>
          </a:stretch>
        </p:blipFill>
        <p:spPr>
          <a:xfrm>
            <a:off x="1" y="4432535"/>
            <a:ext cx="8429294" cy="2425464"/>
          </a:xfrm>
          <a:prstGeom prst="rect">
            <a:avLst/>
          </a:prstGeom>
        </p:spPr>
      </p:pic>
      <p:sp>
        <p:nvSpPr>
          <p:cNvPr id="11" name="TextBox 10">
            <a:extLst>
              <a:ext uri="{FF2B5EF4-FFF2-40B4-BE49-F238E27FC236}">
                <a16:creationId xmlns:a16="http://schemas.microsoft.com/office/drawing/2014/main" id="{D4E98822-12AC-5526-2B7C-DCBA9A916AE1}"/>
              </a:ext>
            </a:extLst>
          </p:cNvPr>
          <p:cNvSpPr txBox="1"/>
          <p:nvPr/>
        </p:nvSpPr>
        <p:spPr>
          <a:xfrm>
            <a:off x="8740239" y="878774"/>
            <a:ext cx="2719449" cy="2585323"/>
          </a:xfrm>
          <a:prstGeom prst="rect">
            <a:avLst/>
          </a:prstGeom>
          <a:noFill/>
        </p:spPr>
        <p:txBody>
          <a:bodyPr wrap="square" rtlCol="0">
            <a:spAutoFit/>
          </a:bodyPr>
          <a:lstStyle/>
          <a:p>
            <a:r>
              <a:rPr lang="en-US" b="1" dirty="0"/>
              <a:t>This is the view you will see of the 3 AO’s on the Trainee Hub.</a:t>
            </a:r>
          </a:p>
          <a:p>
            <a:endParaRPr lang="en-US" b="1" dirty="0"/>
          </a:p>
          <a:p>
            <a:r>
              <a:rPr lang="en-US" b="1" dirty="0"/>
              <a:t>You will need to scroll down to all 3 of the AO’s to check the specific tasks for the week you are for each AO. </a:t>
            </a:r>
            <a:endParaRPr lang="en-GB" b="1" dirty="0"/>
          </a:p>
        </p:txBody>
      </p:sp>
      <p:sp>
        <p:nvSpPr>
          <p:cNvPr id="12" name="Google Shape;88;p13">
            <a:extLst>
              <a:ext uri="{FF2B5EF4-FFF2-40B4-BE49-F238E27FC236}">
                <a16:creationId xmlns:a16="http://schemas.microsoft.com/office/drawing/2014/main" id="{67431875-8D3D-B986-A63A-78137D00AF38}"/>
              </a:ext>
            </a:extLst>
          </p:cNvPr>
          <p:cNvSpPr/>
          <p:nvPr/>
        </p:nvSpPr>
        <p:spPr>
          <a:xfrm>
            <a:off x="10287198" y="155879"/>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5">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7034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D32B8-2C99-9E48-4E94-87D5451BB406}"/>
              </a:ext>
            </a:extLst>
          </p:cNvPr>
          <p:cNvSpPr txBox="1"/>
          <p:nvPr/>
        </p:nvSpPr>
        <p:spPr>
          <a:xfrm>
            <a:off x="698665" y="929582"/>
            <a:ext cx="10794670" cy="677108"/>
          </a:xfrm>
          <a:prstGeom prst="rect">
            <a:avLst/>
          </a:prstGeom>
          <a:noFill/>
        </p:spPr>
        <p:txBody>
          <a:bodyPr wrap="square" rtlCol="0">
            <a:spAutoFit/>
          </a:bodyPr>
          <a:lstStyle/>
          <a:p>
            <a:r>
              <a:rPr lang="en-US" sz="2000" b="1" dirty="0"/>
              <a:t>Theme 1: AO1: </a:t>
            </a:r>
            <a:r>
              <a:rPr lang="en-US" b="1" dirty="0"/>
              <a:t>Understand, develop, demonstrate and reflect on key professional qualities, characteristics and relationships required for working effectively in an educational setting</a:t>
            </a:r>
            <a:r>
              <a:rPr lang="en-US" dirty="0"/>
              <a:t> </a:t>
            </a:r>
            <a:endParaRPr lang="en-GB" sz="2000" dirty="0"/>
          </a:p>
        </p:txBody>
      </p:sp>
      <p:sp>
        <p:nvSpPr>
          <p:cNvPr id="3" name="TextBox 2">
            <a:extLst>
              <a:ext uri="{FF2B5EF4-FFF2-40B4-BE49-F238E27FC236}">
                <a16:creationId xmlns:a16="http://schemas.microsoft.com/office/drawing/2014/main" id="{5D55B316-7B71-9D16-D9E8-529367EC3095}"/>
              </a:ext>
            </a:extLst>
          </p:cNvPr>
          <p:cNvSpPr txBox="1"/>
          <p:nvPr/>
        </p:nvSpPr>
        <p:spPr>
          <a:xfrm>
            <a:off x="475014" y="2501558"/>
            <a:ext cx="4595750" cy="2554545"/>
          </a:xfrm>
          <a:prstGeom prst="rect">
            <a:avLst/>
          </a:prstGeom>
          <a:noFill/>
        </p:spPr>
        <p:txBody>
          <a:bodyPr wrap="square" rtlCol="0">
            <a:spAutoFit/>
          </a:bodyPr>
          <a:lstStyle/>
          <a:p>
            <a:r>
              <a:rPr lang="en-US" sz="2000" b="1" dirty="0"/>
              <a:t>This theme is split into 3 sections:</a:t>
            </a:r>
          </a:p>
          <a:p>
            <a:pPr marL="342900" indent="-342900">
              <a:buFont typeface="+mj-lt"/>
              <a:buAutoNum type="arabicPeriod"/>
            </a:pPr>
            <a:r>
              <a:rPr lang="en-US" sz="2000" b="1" dirty="0"/>
              <a:t>Mentoring and building key professional relationships</a:t>
            </a:r>
          </a:p>
          <a:p>
            <a:pPr marL="342900" indent="-342900">
              <a:buFont typeface="+mj-lt"/>
              <a:buAutoNum type="arabicPeriod"/>
            </a:pPr>
            <a:r>
              <a:rPr lang="en-US" sz="2000" b="1" dirty="0"/>
              <a:t>Taking ownership of your professional development</a:t>
            </a:r>
          </a:p>
          <a:p>
            <a:pPr marL="342900" indent="-342900">
              <a:buFont typeface="+mj-lt"/>
              <a:buAutoNum type="arabicPeriod"/>
            </a:pPr>
            <a:r>
              <a:rPr lang="en-US" sz="2000" b="1" dirty="0"/>
              <a:t>Key characteristics, ethics and morals that make teaching a distinct profession</a:t>
            </a:r>
            <a:endParaRPr lang="en-GB" sz="2000" b="1" dirty="0"/>
          </a:p>
        </p:txBody>
      </p:sp>
      <p:sp>
        <p:nvSpPr>
          <p:cNvPr id="4" name="TextBox 3">
            <a:extLst>
              <a:ext uri="{FF2B5EF4-FFF2-40B4-BE49-F238E27FC236}">
                <a16:creationId xmlns:a16="http://schemas.microsoft.com/office/drawing/2014/main" id="{8B23E09B-87C9-7115-A40C-51974891D19D}"/>
              </a:ext>
            </a:extLst>
          </p:cNvPr>
          <p:cNvSpPr txBox="1"/>
          <p:nvPr/>
        </p:nvSpPr>
        <p:spPr>
          <a:xfrm>
            <a:off x="324592" y="6488668"/>
            <a:ext cx="11542816" cy="369332"/>
          </a:xfrm>
          <a:prstGeom prst="rect">
            <a:avLst/>
          </a:prstGeom>
          <a:noFill/>
        </p:spPr>
        <p:txBody>
          <a:bodyPr wrap="square" rtlCol="0">
            <a:spAutoFit/>
          </a:bodyPr>
          <a:lstStyle/>
          <a:p>
            <a:r>
              <a:rPr lang="en-US" b="1" dirty="0"/>
              <a:t>Agenda Item 2: Professional Relationship especially working with your Professional Assessor (PA) </a:t>
            </a:r>
            <a:endParaRPr lang="en-GB" b="1" dirty="0"/>
          </a:p>
        </p:txBody>
      </p:sp>
      <p:sp>
        <p:nvSpPr>
          <p:cNvPr id="7" name="TextBox 6">
            <a:extLst>
              <a:ext uri="{FF2B5EF4-FFF2-40B4-BE49-F238E27FC236}">
                <a16:creationId xmlns:a16="http://schemas.microsoft.com/office/drawing/2014/main" id="{A2A9912C-F5ED-8D89-B50E-C374696C68A3}"/>
              </a:ext>
            </a:extLst>
          </p:cNvPr>
          <p:cNvSpPr txBox="1"/>
          <p:nvPr/>
        </p:nvSpPr>
        <p:spPr>
          <a:xfrm>
            <a:off x="6472051" y="1896545"/>
            <a:ext cx="4595750" cy="3693319"/>
          </a:xfrm>
          <a:prstGeom prst="rect">
            <a:avLst/>
          </a:prstGeom>
          <a:noFill/>
        </p:spPr>
        <p:txBody>
          <a:bodyPr wrap="square" rtlCol="0">
            <a:spAutoFit/>
          </a:bodyPr>
          <a:lstStyle/>
          <a:p>
            <a:r>
              <a:rPr lang="en-US" b="1" dirty="0"/>
              <a:t>Discussion Points:</a:t>
            </a:r>
          </a:p>
          <a:p>
            <a:pPr marL="342900" indent="-342900">
              <a:buAutoNum type="arabicPeriod"/>
            </a:pPr>
            <a:r>
              <a:rPr lang="en-US" dirty="0"/>
              <a:t>Why are the following so important for </a:t>
            </a:r>
            <a:r>
              <a:rPr lang="en-US" b="1" dirty="0"/>
              <a:t>effective professional relationships</a:t>
            </a:r>
            <a:r>
              <a:rPr lang="en-US" dirty="0"/>
              <a:t>? Trust, Mutual Respect and Clear Communication</a:t>
            </a:r>
          </a:p>
          <a:p>
            <a:pPr marL="342900" indent="-342900">
              <a:buAutoNum type="arabicPeriod"/>
            </a:pPr>
            <a:r>
              <a:rPr lang="en-US" dirty="0"/>
              <a:t>Are they any other qualities and skills that help you to </a:t>
            </a:r>
            <a:r>
              <a:rPr lang="en-US" b="1" dirty="0"/>
              <a:t>build effective professional relationship?</a:t>
            </a:r>
          </a:p>
          <a:p>
            <a:pPr marL="342900" indent="-342900">
              <a:buAutoNum type="arabicPeriod"/>
            </a:pPr>
            <a:r>
              <a:rPr lang="en-US" dirty="0"/>
              <a:t>What is meant by </a:t>
            </a:r>
            <a:r>
              <a:rPr lang="en-US" b="1" dirty="0"/>
              <a:t>taking ownership of your professional development </a:t>
            </a:r>
            <a:r>
              <a:rPr lang="en-US" dirty="0"/>
              <a:t>and what do you think this will involve in this course?</a:t>
            </a:r>
          </a:p>
          <a:p>
            <a:pPr marL="342900" indent="-342900">
              <a:buAutoNum type="arabicPeriod"/>
            </a:pPr>
            <a:r>
              <a:rPr lang="en-US" dirty="0"/>
              <a:t>We have covered aspects of this section earlier on. Why do you think that I have included </a:t>
            </a:r>
            <a:r>
              <a:rPr lang="en-US" b="1" dirty="0"/>
              <a:t>ethics </a:t>
            </a:r>
            <a:r>
              <a:rPr lang="en-US" dirty="0"/>
              <a:t>and </a:t>
            </a:r>
            <a:r>
              <a:rPr lang="en-US" b="1" dirty="0"/>
              <a:t>morals</a:t>
            </a:r>
            <a:r>
              <a:rPr lang="en-US" dirty="0"/>
              <a:t> as well</a:t>
            </a:r>
          </a:p>
        </p:txBody>
      </p:sp>
      <p:sp>
        <p:nvSpPr>
          <p:cNvPr id="8" name="Google Shape;88;p13">
            <a:extLst>
              <a:ext uri="{FF2B5EF4-FFF2-40B4-BE49-F238E27FC236}">
                <a16:creationId xmlns:a16="http://schemas.microsoft.com/office/drawing/2014/main" id="{2882FE7E-94AA-7903-DB0B-206950F737F8}"/>
              </a:ext>
            </a:extLst>
          </p:cNvPr>
          <p:cNvSpPr/>
          <p:nvPr/>
        </p:nvSpPr>
        <p:spPr>
          <a:xfrm>
            <a:off x="216922" y="177317"/>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0620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6C71-AFA7-BF35-6890-95711C928C9C}"/>
            </a:ext>
          </a:extLst>
        </p:cNvPr>
        <p:cNvGrpSpPr/>
        <p:nvPr/>
      </p:nvGrpSpPr>
      <p:grpSpPr>
        <a:xfrm>
          <a:off x="0" y="0"/>
          <a:ext cx="0" cy="0"/>
          <a:chOff x="0" y="0"/>
          <a:chExt cx="0" cy="0"/>
        </a:xfrm>
      </p:grpSpPr>
      <p:sp>
        <p:nvSpPr>
          <p:cNvPr id="4" name="Google Shape;88;p13">
            <a:extLst>
              <a:ext uri="{FF2B5EF4-FFF2-40B4-BE49-F238E27FC236}">
                <a16:creationId xmlns:a16="http://schemas.microsoft.com/office/drawing/2014/main" id="{E0D549E1-4A4E-4C2E-DBDE-C4B9959F4B72}"/>
              </a:ext>
            </a:extLst>
          </p:cNvPr>
          <p:cNvSpPr/>
          <p:nvPr/>
        </p:nvSpPr>
        <p:spPr>
          <a:xfrm>
            <a:off x="383177" y="239006"/>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DEFE5108-CBCB-9C0D-8438-211A89D0884F}"/>
              </a:ext>
            </a:extLst>
          </p:cNvPr>
          <p:cNvSpPr txBox="1"/>
          <p:nvPr/>
        </p:nvSpPr>
        <p:spPr>
          <a:xfrm>
            <a:off x="857250" y="1397180"/>
            <a:ext cx="10744199" cy="1138773"/>
          </a:xfrm>
          <a:prstGeom prst="rect">
            <a:avLst/>
          </a:prstGeom>
          <a:noFill/>
        </p:spPr>
        <p:txBody>
          <a:bodyPr wrap="square" lIns="91440" tIns="45720" rIns="91440" bIns="45720" rtlCol="0" anchor="t">
            <a:spAutoFit/>
          </a:bodyPr>
          <a:lstStyle/>
          <a:p>
            <a:pPr algn="ctr"/>
            <a:endParaRPr lang="en-US" sz="2400" b="1" dirty="0"/>
          </a:p>
          <a:p>
            <a:endParaRPr lang="en-US" sz="2000" b="1" dirty="0"/>
          </a:p>
          <a:p>
            <a:pPr marL="342900" indent="-342900">
              <a:buAutoNum type="arabicPeriod"/>
            </a:pPr>
            <a:endParaRPr lang="en-US" sz="2400" dirty="0"/>
          </a:p>
        </p:txBody>
      </p:sp>
      <p:sp>
        <p:nvSpPr>
          <p:cNvPr id="3" name="Oval 2">
            <a:extLst>
              <a:ext uri="{FF2B5EF4-FFF2-40B4-BE49-F238E27FC236}">
                <a16:creationId xmlns:a16="http://schemas.microsoft.com/office/drawing/2014/main" id="{4BAE3644-52BF-CF97-1E23-BC1459CFF93F}"/>
              </a:ext>
            </a:extLst>
          </p:cNvPr>
          <p:cNvSpPr/>
          <p:nvPr/>
        </p:nvSpPr>
        <p:spPr>
          <a:xfrm>
            <a:off x="771525" y="1182252"/>
            <a:ext cx="3771900" cy="21539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1CDF730-9E0E-4F3D-D2DC-92D4B5843554}"/>
              </a:ext>
            </a:extLst>
          </p:cNvPr>
          <p:cNvSpPr txBox="1"/>
          <p:nvPr/>
        </p:nvSpPr>
        <p:spPr>
          <a:xfrm>
            <a:off x="1652586" y="1309879"/>
            <a:ext cx="2290764" cy="1938992"/>
          </a:xfrm>
          <a:prstGeom prst="rect">
            <a:avLst/>
          </a:prstGeom>
          <a:noFill/>
        </p:spPr>
        <p:txBody>
          <a:bodyPr wrap="square" rtlCol="0">
            <a:spAutoFit/>
          </a:bodyPr>
          <a:lstStyle/>
          <a:p>
            <a:r>
              <a:rPr lang="en-US" sz="2000" dirty="0">
                <a:solidFill>
                  <a:schemeClr val="bg1"/>
                </a:solidFill>
              </a:rPr>
              <a:t>Why do you think you have you been given a PA in the Application Term rather than last term?</a:t>
            </a:r>
            <a:endParaRPr lang="en-GB" sz="2000" dirty="0">
              <a:solidFill>
                <a:schemeClr val="bg1"/>
              </a:solidFill>
            </a:endParaRPr>
          </a:p>
        </p:txBody>
      </p:sp>
      <p:sp>
        <p:nvSpPr>
          <p:cNvPr id="7" name="Oval 6">
            <a:extLst>
              <a:ext uri="{FF2B5EF4-FFF2-40B4-BE49-F238E27FC236}">
                <a16:creationId xmlns:a16="http://schemas.microsoft.com/office/drawing/2014/main" id="{D7EC8581-6C65-9A2B-B00F-9C0A92A3F6FF}"/>
              </a:ext>
            </a:extLst>
          </p:cNvPr>
          <p:cNvSpPr/>
          <p:nvPr/>
        </p:nvSpPr>
        <p:spPr>
          <a:xfrm>
            <a:off x="4433886" y="3978775"/>
            <a:ext cx="3324225" cy="18478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8A417CC1-26C8-7D4D-28E6-45CE811D61CA}"/>
              </a:ext>
            </a:extLst>
          </p:cNvPr>
          <p:cNvSpPr/>
          <p:nvPr/>
        </p:nvSpPr>
        <p:spPr>
          <a:xfrm>
            <a:off x="7648574" y="1218000"/>
            <a:ext cx="3552827" cy="21181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BCC2EB41-A344-5E0D-6D2B-68C98DC98D32}"/>
              </a:ext>
            </a:extLst>
          </p:cNvPr>
          <p:cNvSpPr txBox="1"/>
          <p:nvPr/>
        </p:nvSpPr>
        <p:spPr>
          <a:xfrm>
            <a:off x="5083967" y="4262033"/>
            <a:ext cx="2290764" cy="1323439"/>
          </a:xfrm>
          <a:prstGeom prst="rect">
            <a:avLst/>
          </a:prstGeom>
          <a:noFill/>
        </p:spPr>
        <p:txBody>
          <a:bodyPr wrap="square" rtlCol="0">
            <a:spAutoFit/>
          </a:bodyPr>
          <a:lstStyle/>
          <a:p>
            <a:r>
              <a:rPr lang="en-US" sz="2000" dirty="0">
                <a:solidFill>
                  <a:schemeClr val="bg1"/>
                </a:solidFill>
              </a:rPr>
              <a:t>How will having a PA prepare you for your PGCE, or AOR portfolio?</a:t>
            </a:r>
            <a:endParaRPr lang="en-GB" sz="2000" dirty="0">
              <a:solidFill>
                <a:schemeClr val="bg1"/>
              </a:solidFill>
            </a:endParaRPr>
          </a:p>
        </p:txBody>
      </p:sp>
      <p:sp>
        <p:nvSpPr>
          <p:cNvPr id="10" name="TextBox 9">
            <a:extLst>
              <a:ext uri="{FF2B5EF4-FFF2-40B4-BE49-F238E27FC236}">
                <a16:creationId xmlns:a16="http://schemas.microsoft.com/office/drawing/2014/main" id="{9010D51A-41D0-6794-F1A3-84413F6908D3}"/>
              </a:ext>
            </a:extLst>
          </p:cNvPr>
          <p:cNvSpPr txBox="1"/>
          <p:nvPr/>
        </p:nvSpPr>
        <p:spPr>
          <a:xfrm>
            <a:off x="8432001" y="1397180"/>
            <a:ext cx="2378873" cy="1631216"/>
          </a:xfrm>
          <a:prstGeom prst="rect">
            <a:avLst/>
          </a:prstGeom>
          <a:noFill/>
        </p:spPr>
        <p:txBody>
          <a:bodyPr wrap="square" rtlCol="0">
            <a:spAutoFit/>
          </a:bodyPr>
          <a:lstStyle/>
          <a:p>
            <a:r>
              <a:rPr lang="en-US" sz="2000" dirty="0">
                <a:solidFill>
                  <a:schemeClr val="bg1"/>
                </a:solidFill>
              </a:rPr>
              <a:t>How do you think you can make the most of having a PA until the end of Phase 1?</a:t>
            </a:r>
            <a:endParaRPr lang="en-GB" sz="2000" dirty="0">
              <a:solidFill>
                <a:schemeClr val="bg1"/>
              </a:solidFill>
            </a:endParaRPr>
          </a:p>
        </p:txBody>
      </p:sp>
      <p:sp>
        <p:nvSpPr>
          <p:cNvPr id="11" name="Rectangle: Rounded Corners 10">
            <a:extLst>
              <a:ext uri="{FF2B5EF4-FFF2-40B4-BE49-F238E27FC236}">
                <a16:creationId xmlns:a16="http://schemas.microsoft.com/office/drawing/2014/main" id="{99091C39-E201-2DE5-E47A-A2590CABC990}"/>
              </a:ext>
            </a:extLst>
          </p:cNvPr>
          <p:cNvSpPr/>
          <p:nvPr/>
        </p:nvSpPr>
        <p:spPr>
          <a:xfrm>
            <a:off x="5051819" y="2352429"/>
            <a:ext cx="2088361" cy="11387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24580D0-D407-1E41-4B9A-EFB25772A039}"/>
              </a:ext>
            </a:extLst>
          </p:cNvPr>
          <p:cNvSpPr txBox="1"/>
          <p:nvPr/>
        </p:nvSpPr>
        <p:spPr>
          <a:xfrm>
            <a:off x="5295899" y="2598649"/>
            <a:ext cx="1600200" cy="646331"/>
          </a:xfrm>
          <a:prstGeom prst="rect">
            <a:avLst/>
          </a:prstGeom>
          <a:noFill/>
        </p:spPr>
        <p:txBody>
          <a:bodyPr wrap="square" rtlCol="0">
            <a:spAutoFit/>
          </a:bodyPr>
          <a:lstStyle/>
          <a:p>
            <a:pPr algn="ctr"/>
            <a:r>
              <a:rPr lang="en-US" dirty="0">
                <a:solidFill>
                  <a:schemeClr val="bg1"/>
                </a:solidFill>
              </a:rPr>
              <a:t>Discussion Points</a:t>
            </a:r>
            <a:endParaRPr lang="en-GB" dirty="0">
              <a:solidFill>
                <a:schemeClr val="bg1"/>
              </a:solidFill>
            </a:endParaRPr>
          </a:p>
        </p:txBody>
      </p:sp>
      <p:sp>
        <p:nvSpPr>
          <p:cNvPr id="13" name="TextBox 12">
            <a:extLst>
              <a:ext uri="{FF2B5EF4-FFF2-40B4-BE49-F238E27FC236}">
                <a16:creationId xmlns:a16="http://schemas.microsoft.com/office/drawing/2014/main" id="{C99E5A1C-F7DE-2049-277C-B55611AA51C0}"/>
              </a:ext>
            </a:extLst>
          </p:cNvPr>
          <p:cNvSpPr txBox="1"/>
          <p:nvPr/>
        </p:nvSpPr>
        <p:spPr>
          <a:xfrm>
            <a:off x="324590" y="6434328"/>
            <a:ext cx="11542816" cy="369332"/>
          </a:xfrm>
          <a:prstGeom prst="rect">
            <a:avLst/>
          </a:prstGeom>
          <a:noFill/>
        </p:spPr>
        <p:txBody>
          <a:bodyPr wrap="square" rtlCol="0">
            <a:spAutoFit/>
          </a:bodyPr>
          <a:lstStyle/>
          <a:p>
            <a:r>
              <a:rPr lang="en-US" b="1" dirty="0"/>
              <a:t>Agenda Item 2: Professional Relationship especially working with your Professional Assessor (PA) </a:t>
            </a:r>
            <a:endParaRPr lang="en-GB" b="1" dirty="0"/>
          </a:p>
        </p:txBody>
      </p:sp>
      <p:sp>
        <p:nvSpPr>
          <p:cNvPr id="15" name="TextBox 14">
            <a:extLst>
              <a:ext uri="{FF2B5EF4-FFF2-40B4-BE49-F238E27FC236}">
                <a16:creationId xmlns:a16="http://schemas.microsoft.com/office/drawing/2014/main" id="{D1CF532B-2366-5659-2237-B9392FA0ACF0}"/>
              </a:ext>
            </a:extLst>
          </p:cNvPr>
          <p:cNvSpPr txBox="1"/>
          <p:nvPr/>
        </p:nvSpPr>
        <p:spPr>
          <a:xfrm>
            <a:off x="8518443" y="3636099"/>
            <a:ext cx="2682958" cy="2585323"/>
          </a:xfrm>
          <a:prstGeom prst="rect">
            <a:avLst/>
          </a:prstGeom>
          <a:noFill/>
        </p:spPr>
        <p:txBody>
          <a:bodyPr wrap="square">
            <a:spAutoFit/>
          </a:bodyPr>
          <a:lstStyle/>
          <a:p>
            <a:r>
              <a:rPr lang="en-US" sz="1800" b="1" i="0" dirty="0">
                <a:solidFill>
                  <a:srgbClr val="000000"/>
                </a:solidFill>
                <a:effectLst/>
                <a:latin typeface="Aptos" panose="020B0004020202020204" pitchFamily="34" charset="0"/>
              </a:rPr>
              <a:t>AO1:1.5 </a:t>
            </a:r>
            <a:r>
              <a:rPr lang="en-US" sz="1800" b="1" i="0" dirty="0" err="1">
                <a:solidFill>
                  <a:srgbClr val="000000"/>
                </a:solidFill>
                <a:effectLst/>
                <a:latin typeface="Aptos" panose="020B0004020202020204" pitchFamily="34" charset="0"/>
              </a:rPr>
              <a:t>Analyse</a:t>
            </a:r>
            <a:r>
              <a:rPr lang="en-US" sz="1800" b="1" i="0" dirty="0">
                <a:solidFill>
                  <a:srgbClr val="000000"/>
                </a:solidFill>
                <a:effectLst/>
                <a:latin typeface="Aptos" panose="020B0004020202020204" pitchFamily="34" charset="0"/>
              </a:rPr>
              <a:t> the role of the Grad2Teach Professional Assessor (PA) in the trainee’s development as a teacher</a:t>
            </a:r>
            <a:r>
              <a:rPr lang="en-US" sz="1800" b="0" i="0" dirty="0">
                <a:solidFill>
                  <a:srgbClr val="000000"/>
                </a:solidFill>
                <a:effectLst/>
                <a:latin typeface="Aptos" panose="020B0004020202020204" pitchFamily="34" charset="0"/>
              </a:rPr>
              <a:t>  - your deadline will be in W5 after you have worked with your PA for the first month.</a:t>
            </a:r>
            <a:endParaRPr lang="en-GB" dirty="0"/>
          </a:p>
        </p:txBody>
      </p:sp>
    </p:spTree>
    <p:extLst>
      <p:ext uri="{BB962C8B-B14F-4D97-AF65-F5344CB8AC3E}">
        <p14:creationId xmlns:p14="http://schemas.microsoft.com/office/powerpoint/2010/main" val="121106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0EAD-18AB-A672-7CE7-72C6E434D7F8}"/>
            </a:ext>
          </a:extLst>
        </p:cNvPr>
        <p:cNvGrpSpPr/>
        <p:nvPr/>
      </p:nvGrpSpPr>
      <p:grpSpPr>
        <a:xfrm>
          <a:off x="0" y="0"/>
          <a:ext cx="0" cy="0"/>
          <a:chOff x="0" y="0"/>
          <a:chExt cx="0" cy="0"/>
        </a:xfrm>
      </p:grpSpPr>
      <p:sp>
        <p:nvSpPr>
          <p:cNvPr id="4" name="Google Shape;88;p13">
            <a:extLst>
              <a:ext uri="{FF2B5EF4-FFF2-40B4-BE49-F238E27FC236}">
                <a16:creationId xmlns:a16="http://schemas.microsoft.com/office/drawing/2014/main" id="{94D00F85-2627-7C31-297D-69C068DAC42A}"/>
              </a:ext>
            </a:extLst>
          </p:cNvPr>
          <p:cNvSpPr/>
          <p:nvPr/>
        </p:nvSpPr>
        <p:spPr>
          <a:xfrm>
            <a:off x="383177" y="239006"/>
            <a:ext cx="1715589" cy="605726"/>
          </a:xfrm>
          <a:custGeom>
            <a:avLst/>
            <a:gdLst/>
            <a:ahLst/>
            <a:cxnLst/>
            <a:rect l="l" t="t" r="r" b="b"/>
            <a:pathLst>
              <a:path w="2384302" h="890931" extrusionOk="0">
                <a:moveTo>
                  <a:pt x="0" y="0"/>
                </a:moveTo>
                <a:lnTo>
                  <a:pt x="2384302" y="0"/>
                </a:lnTo>
                <a:lnTo>
                  <a:pt x="2384302" y="890932"/>
                </a:lnTo>
                <a:lnTo>
                  <a:pt x="0" y="890932"/>
                </a:lnTo>
                <a:lnTo>
                  <a:pt x="0" y="0"/>
                </a:lnTo>
                <a:close/>
              </a:path>
            </a:pathLst>
          </a:custGeom>
          <a:blipFill rotWithShape="1">
            <a:blip r:embed="rId2">
              <a:alphaModFix/>
            </a:blip>
            <a:stretch>
              <a:fillRect/>
            </a:stretch>
          </a:blipFill>
          <a:ln>
            <a:noFill/>
          </a:ln>
        </p:spPr>
        <p:txBody>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9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E9A62C33-80D1-84CD-549E-69231C0D2D1A}"/>
              </a:ext>
            </a:extLst>
          </p:cNvPr>
          <p:cNvSpPr txBox="1"/>
          <p:nvPr/>
        </p:nvSpPr>
        <p:spPr>
          <a:xfrm>
            <a:off x="857250" y="1397180"/>
            <a:ext cx="10744199" cy="1138773"/>
          </a:xfrm>
          <a:prstGeom prst="rect">
            <a:avLst/>
          </a:prstGeom>
          <a:noFill/>
        </p:spPr>
        <p:txBody>
          <a:bodyPr wrap="square" lIns="91440" tIns="45720" rIns="91440" bIns="45720" rtlCol="0" anchor="t">
            <a:spAutoFit/>
          </a:bodyPr>
          <a:lstStyle/>
          <a:p>
            <a:pPr algn="ctr"/>
            <a:endParaRPr lang="en-US" sz="2400" b="1" dirty="0"/>
          </a:p>
          <a:p>
            <a:endParaRPr lang="en-US" sz="2000" b="1" dirty="0"/>
          </a:p>
          <a:p>
            <a:pPr marL="342900" indent="-342900">
              <a:buAutoNum type="arabicPeriod"/>
            </a:pPr>
            <a:endParaRPr lang="en-US" sz="2400" dirty="0"/>
          </a:p>
        </p:txBody>
      </p:sp>
      <p:sp>
        <p:nvSpPr>
          <p:cNvPr id="10" name="TextBox 9">
            <a:extLst>
              <a:ext uri="{FF2B5EF4-FFF2-40B4-BE49-F238E27FC236}">
                <a16:creationId xmlns:a16="http://schemas.microsoft.com/office/drawing/2014/main" id="{B23518B0-57BB-7065-5AE6-F043DBD946D5}"/>
              </a:ext>
            </a:extLst>
          </p:cNvPr>
          <p:cNvSpPr txBox="1"/>
          <p:nvPr/>
        </p:nvSpPr>
        <p:spPr>
          <a:xfrm>
            <a:off x="6355551" y="1062874"/>
            <a:ext cx="2378873" cy="400110"/>
          </a:xfrm>
          <a:prstGeom prst="rect">
            <a:avLst/>
          </a:prstGeom>
          <a:noFill/>
        </p:spPr>
        <p:txBody>
          <a:bodyPr wrap="square" rtlCol="0">
            <a:spAutoFit/>
          </a:bodyPr>
          <a:lstStyle/>
          <a:p>
            <a:r>
              <a:rPr lang="en-US" sz="2000" dirty="0">
                <a:solidFill>
                  <a:schemeClr val="bg1"/>
                </a:solidFill>
              </a:rPr>
              <a:t>Think</a:t>
            </a:r>
            <a:endParaRPr lang="en-GB" sz="2000" dirty="0">
              <a:solidFill>
                <a:schemeClr val="bg1"/>
              </a:solidFill>
            </a:endParaRPr>
          </a:p>
        </p:txBody>
      </p:sp>
      <p:sp>
        <p:nvSpPr>
          <p:cNvPr id="11" name="Rectangle: Rounded Corners 10">
            <a:extLst>
              <a:ext uri="{FF2B5EF4-FFF2-40B4-BE49-F238E27FC236}">
                <a16:creationId xmlns:a16="http://schemas.microsoft.com/office/drawing/2014/main" id="{FACF02CF-CD3E-53F5-001C-A27C01B33E19}"/>
              </a:ext>
            </a:extLst>
          </p:cNvPr>
          <p:cNvSpPr/>
          <p:nvPr/>
        </p:nvSpPr>
        <p:spPr>
          <a:xfrm>
            <a:off x="684803" y="2043511"/>
            <a:ext cx="3220447" cy="22785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461C85A-45C9-2BBD-D70B-F63449A4987B}"/>
              </a:ext>
            </a:extLst>
          </p:cNvPr>
          <p:cNvSpPr txBox="1"/>
          <p:nvPr/>
        </p:nvSpPr>
        <p:spPr>
          <a:xfrm>
            <a:off x="1181493" y="2189871"/>
            <a:ext cx="2317358" cy="2031325"/>
          </a:xfrm>
          <a:prstGeom prst="rect">
            <a:avLst/>
          </a:prstGeom>
          <a:noFill/>
        </p:spPr>
        <p:txBody>
          <a:bodyPr wrap="square" rtlCol="0">
            <a:spAutoFit/>
          </a:bodyPr>
          <a:lstStyle/>
          <a:p>
            <a:pPr algn="ctr"/>
            <a:r>
              <a:rPr lang="en-US" dirty="0">
                <a:solidFill>
                  <a:schemeClr val="bg1"/>
                </a:solidFill>
              </a:rPr>
              <a:t>The Power of Reflection when working with your PA</a:t>
            </a:r>
          </a:p>
          <a:p>
            <a:pPr algn="ctr"/>
            <a:r>
              <a:rPr lang="en-US" b="1" dirty="0">
                <a:solidFill>
                  <a:schemeClr val="bg1"/>
                </a:solidFill>
              </a:rPr>
              <a:t>Task: When you receive your PA feedback what should you do?</a:t>
            </a:r>
            <a:endParaRPr lang="en-GB" b="1" dirty="0">
              <a:solidFill>
                <a:schemeClr val="bg1"/>
              </a:solidFill>
            </a:endParaRPr>
          </a:p>
        </p:txBody>
      </p:sp>
      <p:sp>
        <p:nvSpPr>
          <p:cNvPr id="13" name="Rectangle 12">
            <a:extLst>
              <a:ext uri="{FF2B5EF4-FFF2-40B4-BE49-F238E27FC236}">
                <a16:creationId xmlns:a16="http://schemas.microsoft.com/office/drawing/2014/main" id="{36C1C956-C17D-5CFB-B50F-6394DDF197BA}"/>
              </a:ext>
            </a:extLst>
          </p:cNvPr>
          <p:cNvSpPr/>
          <p:nvPr/>
        </p:nvSpPr>
        <p:spPr>
          <a:xfrm>
            <a:off x="4470400" y="476250"/>
            <a:ext cx="7303496" cy="55562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B169B67-3C46-A66B-01AB-205DF114E19A}"/>
              </a:ext>
            </a:extLst>
          </p:cNvPr>
          <p:cNvSpPr txBox="1"/>
          <p:nvPr/>
        </p:nvSpPr>
        <p:spPr>
          <a:xfrm>
            <a:off x="4629149" y="439814"/>
            <a:ext cx="6972299" cy="5632311"/>
          </a:xfrm>
          <a:prstGeom prst="rect">
            <a:avLst/>
          </a:prstGeom>
          <a:noFill/>
        </p:spPr>
        <p:txBody>
          <a:bodyPr wrap="square" rtlCol="0">
            <a:spAutoFit/>
          </a:bodyPr>
          <a:lstStyle/>
          <a:p>
            <a:r>
              <a:rPr lang="en-US" dirty="0">
                <a:solidFill>
                  <a:schemeClr val="bg1"/>
                </a:solidFill>
              </a:rPr>
              <a:t>When you receive your PA feedback:</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Actively and carefully read your feedback and you may need to refer back to your lesson plan or observing colleagues document for clarification.</a:t>
            </a:r>
          </a:p>
          <a:p>
            <a:pPr marL="342900" indent="-342900">
              <a:buAutoNum type="arabicPeriod"/>
            </a:pPr>
            <a:r>
              <a:rPr lang="en-US" dirty="0">
                <a:solidFill>
                  <a:schemeClr val="bg1"/>
                </a:solidFill>
              </a:rPr>
              <a:t>Take time to think about your feedback and how you can apply it in future lessons/observations in school</a:t>
            </a:r>
          </a:p>
          <a:p>
            <a:pPr marL="342900" indent="-342900">
              <a:buAutoNum type="arabicPeriod"/>
            </a:pPr>
            <a:r>
              <a:rPr lang="en-US" dirty="0">
                <a:solidFill>
                  <a:schemeClr val="bg1"/>
                </a:solidFill>
              </a:rPr>
              <a:t>Use the feedback to assess your progress as a teacher and identify your areas of strength and areas that you need to improve.</a:t>
            </a:r>
          </a:p>
          <a:p>
            <a:pPr marL="342900" indent="-342900">
              <a:buAutoNum type="arabicPeriod"/>
            </a:pPr>
            <a:r>
              <a:rPr lang="en-US" dirty="0">
                <a:solidFill>
                  <a:schemeClr val="bg1"/>
                </a:solidFill>
              </a:rPr>
              <a:t>Take part in a meaningful self-examination and think critically about your own practice to enable you to move forward.</a:t>
            </a:r>
          </a:p>
          <a:p>
            <a:pPr marL="342900" indent="-342900">
              <a:buAutoNum type="arabicPeriod"/>
            </a:pPr>
            <a:r>
              <a:rPr lang="en-US" dirty="0">
                <a:solidFill>
                  <a:schemeClr val="bg1"/>
                </a:solidFill>
              </a:rPr>
              <a:t>It is important to respond specifically and directly to the feedback (don’t be general). Always refer to your own practice and how you can adapt, amend and make use of the strategies you have seen in your observations (OC) or your evaluation of your lesson plans (LP) what could you do differently next time and why.</a:t>
            </a:r>
          </a:p>
          <a:p>
            <a:pPr marL="342900" indent="-342900">
              <a:buAutoNum type="arabicPeriod"/>
            </a:pPr>
            <a:r>
              <a:rPr lang="en-US" dirty="0">
                <a:solidFill>
                  <a:schemeClr val="bg1"/>
                </a:solidFill>
              </a:rPr>
              <a:t>If you don’t understand an aspect of your PA’s feedback – </a:t>
            </a:r>
            <a:r>
              <a:rPr lang="en-US" b="1" dirty="0">
                <a:solidFill>
                  <a:schemeClr val="bg1"/>
                </a:solidFill>
              </a:rPr>
              <a:t>ASK </a:t>
            </a:r>
            <a:r>
              <a:rPr lang="en-US" dirty="0">
                <a:solidFill>
                  <a:schemeClr val="bg1"/>
                </a:solidFill>
              </a:rPr>
              <a:t>– if you have further questions – </a:t>
            </a:r>
            <a:r>
              <a:rPr lang="en-US" b="1" dirty="0">
                <a:solidFill>
                  <a:schemeClr val="bg1"/>
                </a:solidFill>
              </a:rPr>
              <a:t>ASK. Remember your PA is there to support your development as a practitioner and take advantage of their expertise!</a:t>
            </a:r>
          </a:p>
        </p:txBody>
      </p:sp>
      <p:sp>
        <p:nvSpPr>
          <p:cNvPr id="6" name="TextBox 5">
            <a:extLst>
              <a:ext uri="{FF2B5EF4-FFF2-40B4-BE49-F238E27FC236}">
                <a16:creationId xmlns:a16="http://schemas.microsoft.com/office/drawing/2014/main" id="{C3464774-0527-B51B-C906-37736FD54203}"/>
              </a:ext>
            </a:extLst>
          </p:cNvPr>
          <p:cNvSpPr txBox="1"/>
          <p:nvPr/>
        </p:nvSpPr>
        <p:spPr>
          <a:xfrm>
            <a:off x="17936" y="6411174"/>
            <a:ext cx="13275871" cy="369332"/>
          </a:xfrm>
          <a:prstGeom prst="rect">
            <a:avLst/>
          </a:prstGeom>
          <a:noFill/>
        </p:spPr>
        <p:txBody>
          <a:bodyPr wrap="square">
            <a:spAutoFit/>
          </a:bodyPr>
          <a:lstStyle/>
          <a:p>
            <a:r>
              <a:rPr lang="en-US" b="1" dirty="0"/>
              <a:t>Agenda Item 2: Professional Relationship especially working with your Professional Assessor (PA) </a:t>
            </a:r>
            <a:endParaRPr lang="en-GB" b="1" dirty="0"/>
          </a:p>
        </p:txBody>
      </p:sp>
    </p:spTree>
    <p:extLst>
      <p:ext uri="{BB962C8B-B14F-4D97-AF65-F5344CB8AC3E}">
        <p14:creationId xmlns:p14="http://schemas.microsoft.com/office/powerpoint/2010/main" val="41367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538</TotalTime>
  <Words>2662</Words>
  <Application>Microsoft Office PowerPoint</Application>
  <PresentationFormat>Widescreen</PresentationFormat>
  <Paragraphs>165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WordVisi_MSFontService</vt:lpstr>
      <vt:lpstr>Retrospect</vt:lpstr>
      <vt:lpstr>PowerPoint Presentation</vt:lpstr>
      <vt:lpstr>PowerPoint Presentation</vt:lpstr>
      <vt:lpstr>Agenda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April Elsmore</dc:creator>
  <cp:lastModifiedBy>Michelle Ellis-Tipton</cp:lastModifiedBy>
  <cp:revision>60</cp:revision>
  <dcterms:created xsi:type="dcterms:W3CDTF">2026-01-08T07:51:26Z</dcterms:created>
  <dcterms:modified xsi:type="dcterms:W3CDTF">2026-04-23T11:19:11Z</dcterms:modified>
</cp:coreProperties>
</file>