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049B98-8882-1CFE-8A2E-A6BBFA14B936}" v="8" dt="2026-05-21T08:25:13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8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6CE6B-2037-4ACC-91D2-68D6857874F7}" type="datetimeFigureOut">
              <a:t>5/21/2026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DB064-D35C-45A4-BBB8-5618423ED9C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8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43A7A-834F-2A36-6F5C-E39C291C1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A6298-B845-BDAA-B3BE-F0E0F8903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19D48-2BD1-9F25-D704-5FE357BB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1FC70-8BC6-AB66-BF32-44EAFC23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57ABD-9DD0-AEDB-1AFF-9256CBF9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51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FEE6C-E5B9-84FB-968B-DB4D880A2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D2973-DA40-7D52-8A96-DE971D10D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4516E-DC82-2786-FFDC-21A87537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7DC6E-7B42-77BA-FBFB-364E44FE8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1C4C3-B4D8-173E-1D8D-63A3BB0F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2CD410-4AB1-BF4F-796C-0D0210A1B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08EBDC-2609-E16C-97FB-C10D4D23B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E822F-1FB5-BDAD-9984-31ED6B8F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A5FA7-6B0C-F3ED-1539-D64EC9BE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75D3-8308-0013-7580-4BEF8D3D6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38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13FA-CCE3-3691-380A-CF8E8366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34AD5-E8E9-8085-A62C-D7D5B8FCA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EDB55-922E-AA5C-C147-A1591318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B835A-2257-9148-EC3D-CA232376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BA8AD-F04B-EE9A-DFF8-B11D56D3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473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112B-D57C-1C1C-44EA-62FF7AB3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2813A-3A8B-6E0A-55AC-B815979BE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3971F-915B-B538-2B01-2A6DD874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74641-398B-71E5-4B36-F3D2F305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C7D4A-A6C6-C02E-9A65-D3EF94AD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60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16FCF-7FAA-7E6B-908F-9DE5254C5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89102-5819-04FE-49F3-7642F76B4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7D2ED-7B9D-05CE-746F-13E043408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CD9B0-FC3B-F5AF-E32A-1E9B3170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E5E3C-5C10-6FEA-9DF3-CEE05861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4597E-7452-7378-0544-5F7BD08AA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15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079B6-49A1-3421-AE8C-0246163B8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5B95C-2094-4C77-F5EA-C68B4D551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05728-4B82-A0E9-69CF-CD86C1172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CFF22-5E04-AB38-DDA0-2B8448F237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311E3-F728-693D-49C8-4868E93CC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828F1-5C63-2EA6-1C06-264976015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027E83-7AD8-0341-D279-5AA5B82B7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3D6746-B150-12F3-24D4-F7B00745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255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A9A4-30E9-5F36-F2DE-B325E8D0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39AFA-58FC-8A5B-4FD2-8B543FB0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8F44D-ED3A-7F3C-53BF-0F8D995CE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B534E-08D1-4A8F-AA7D-B9D9F9942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1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5C2BF-9229-9448-ADC7-34D65E01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9A07DB-A32F-0B85-93B0-7288B1ED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641D0-2DE8-DE06-473B-30D6D20C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24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BF840-DA39-C0EB-A01B-5E8548452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4ACB0-9C27-221E-E050-416C2ACE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1AD40-AD79-4F1B-183A-366E3F926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1DF2E-435B-1183-2315-0F88C8340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B1DD0-3A49-785C-045A-766D783F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73930-F2BF-6152-89D0-F8A087A6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86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22B2-C653-26D2-C684-9D4428665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EA5D1B-6E5C-EBC5-32F9-323B17EEF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AE869-6EF2-1D58-CE82-5AFBA7B61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A018F-ECE0-BADE-4BE1-5961E903E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0BAEE-06D7-4675-2DD5-EC1061ACD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C688B-2EB1-6668-F339-6D0A699B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93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2A76C1-0C03-EFEB-CD55-0C3C0EE4E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37C8E-34E5-FC42-9CE6-8FFE8D4FC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0EC94-9737-26C0-87C8-001ABD845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2440F9-2283-4CA1-A4D1-AF353451F89B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E203C-2D5F-F5DD-F8B4-44D5D1DE7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DC7EF-2720-E21F-B933-1BEAF58D7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D48F73-043A-4A54-8BBB-FE12FCFBE4C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89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13B9A-6531-4CDA-EA6A-EB5786101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90A8-10E3-34B0-AF5F-996239DCC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" y="170848"/>
            <a:ext cx="10515600" cy="1211884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/>
              <a:t>Study Group 1 and 2: Inclusive classroom &amp; Adaptive teac</a:t>
            </a:r>
            <a:r>
              <a:rPr lang="en-US" sz="2200" b="1"/>
              <a:t>hing</a:t>
            </a:r>
            <a:endParaRPr lang="en-US" sz="2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84A6BC-8CE1-EDD8-EC4E-BEC75E1E99AC}"/>
              </a:ext>
            </a:extLst>
          </p:cNvPr>
          <p:cNvSpPr txBox="1"/>
          <p:nvPr/>
        </p:nvSpPr>
        <p:spPr>
          <a:xfrm>
            <a:off x="874503" y="3229318"/>
            <a:ext cx="10412896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000" b="1" dirty="0"/>
              <a:t>Q3: How do you model </a:t>
            </a:r>
            <a:r>
              <a:rPr lang="en-US" sz="2000" b="1" dirty="0" err="1"/>
              <a:t>behaviour</a:t>
            </a:r>
            <a:r>
              <a:rPr lang="en-US" sz="2000" b="1" dirty="0"/>
              <a:t> in your own classroom for your own teaching groups?</a:t>
            </a:r>
            <a:endParaRPr lang="en-GB" sz="2000" b="1" dirty="0"/>
          </a:p>
        </p:txBody>
      </p:sp>
      <p:pic>
        <p:nvPicPr>
          <p:cNvPr id="3076" name="Picture 4" descr="Positive Reinforcement in the Classroom ...">
            <a:extLst>
              <a:ext uri="{FF2B5EF4-FFF2-40B4-BE49-F238E27FC236}">
                <a16:creationId xmlns:a16="http://schemas.microsoft.com/office/drawing/2014/main" id="{00A91021-2E9E-24AA-B250-5E54D900F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256" y="4413652"/>
            <a:ext cx="2564006" cy="170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The Importance of Role Models in Education">
            <a:extLst>
              <a:ext uri="{FF2B5EF4-FFF2-40B4-BE49-F238E27FC236}">
                <a16:creationId xmlns:a16="http://schemas.microsoft.com/office/drawing/2014/main" id="{78BECB77-BA40-A0EB-C7F0-48EDD75D8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22" y="4413652"/>
            <a:ext cx="2635126" cy="170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530273-4BDC-2849-6666-0723DCA47BDE}"/>
              </a:ext>
            </a:extLst>
          </p:cNvPr>
          <p:cNvSpPr txBox="1"/>
          <p:nvPr/>
        </p:nvSpPr>
        <p:spPr>
          <a:xfrm>
            <a:off x="6924040" y="3621467"/>
            <a:ext cx="46711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/>
              <a:t>“Children see, children do”</a:t>
            </a:r>
          </a:p>
        </p:txBody>
      </p:sp>
      <p:pic>
        <p:nvPicPr>
          <p:cNvPr id="3082" name="Picture 10" descr="The Modern Student Needs Movement">
            <a:extLst>
              <a:ext uri="{FF2B5EF4-FFF2-40B4-BE49-F238E27FC236}">
                <a16:creationId xmlns:a16="http://schemas.microsoft.com/office/drawing/2014/main" id="{7A843055-D07F-6B60-4019-9CE5841D5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635" y="4413652"/>
            <a:ext cx="2553845" cy="170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DBDAAE-DE9F-DF97-91D9-575562AD273D}"/>
              </a:ext>
            </a:extLst>
          </p:cNvPr>
          <p:cNvSpPr txBox="1"/>
          <p:nvPr/>
        </p:nvSpPr>
        <p:spPr>
          <a:xfrm>
            <a:off x="1679621" y="1006954"/>
            <a:ext cx="917187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Aptos Display"/>
              </a:rPr>
              <a:t>Starter questions: Creating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Aptos Display"/>
              </a:rPr>
              <a:t> a culture of trust, mutual respect and positive attitudes in a learning environment </a:t>
            </a:r>
            <a:r>
              <a:rPr lang="en-US" sz="2000" b="1" i="0" u="none" strike="noStrike" baseline="0">
                <a:solidFill>
                  <a:srgbClr val="000000"/>
                </a:solidFill>
                <a:latin typeface="Aptos Display"/>
              </a:rPr>
              <a:t>that supports all pupils to succeed</a:t>
            </a:r>
            <a:r>
              <a:rPr lang="en-US" sz="2000" b="1">
                <a:solidFill>
                  <a:srgbClr val="000000"/>
                </a:solidFill>
                <a:latin typeface="Aptos Display"/>
              </a:rPr>
              <a:t> (weeks 1 to 3)</a:t>
            </a:r>
            <a:endParaRPr lang="en-US" sz="2000">
              <a:latin typeface="Aptos Display"/>
            </a:endParaRPr>
          </a:p>
          <a:p>
            <a:pPr algn="ctr"/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7E9946-EEE1-17FA-DFEF-2E52D56961F1}"/>
              </a:ext>
            </a:extLst>
          </p:cNvPr>
          <p:cNvSpPr txBox="1"/>
          <p:nvPr/>
        </p:nvSpPr>
        <p:spPr>
          <a:xfrm>
            <a:off x="853440" y="1864360"/>
            <a:ext cx="1083056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i="0" u="none" strike="noStrike" baseline="0">
                <a:solidFill>
                  <a:srgbClr val="000000"/>
                </a:solidFill>
                <a:latin typeface="Aptos"/>
              </a:rPr>
              <a:t>Q1: What are the 3 most important relationships for teachers to cultivate in your opinion</a:t>
            </a:r>
            <a:r>
              <a:rPr sz="2000" b="0" i="0">
                <a:solidFill>
                  <a:srgbClr val="000000"/>
                </a:solidFill>
                <a:latin typeface="Aptos"/>
                <a:ea typeface="Aptos"/>
                <a:cs typeface="Aptos"/>
              </a:rPr>
              <a:t>​</a:t>
            </a:r>
            <a:endParaRPr lang="en-GB"/>
          </a:p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C75C45-E5DD-1A3B-BF05-1A9904A7B639}"/>
              </a:ext>
            </a:extLst>
          </p:cNvPr>
          <p:cNvSpPr txBox="1"/>
          <p:nvPr/>
        </p:nvSpPr>
        <p:spPr>
          <a:xfrm>
            <a:off x="873760" y="2189480"/>
            <a:ext cx="104648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i="0" u="none" strike="noStrike" baseline="0">
                <a:solidFill>
                  <a:srgbClr val="000000"/>
                </a:solidFill>
                <a:latin typeface="Aptos"/>
                <a:ea typeface="Segoe UI"/>
                <a:cs typeface="Segoe UI"/>
              </a:rPr>
              <a:t>Q2: How have you developed your most effective relationships at school and the methods you have used which you consider to be successful</a:t>
            </a:r>
            <a:r>
              <a:rPr sz="2000" b="0" i="0">
                <a:solidFill>
                  <a:srgbClr val="000000"/>
                </a:solidFill>
                <a:latin typeface="Aptos"/>
                <a:ea typeface="Aptos"/>
                <a:cs typeface="Aptos"/>
              </a:rPr>
              <a:t>​</a:t>
            </a: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4810D6-9487-8AAD-AC1B-596F111D4C16}"/>
              </a:ext>
            </a:extLst>
          </p:cNvPr>
          <p:cNvSpPr txBox="1"/>
          <p:nvPr/>
        </p:nvSpPr>
        <p:spPr>
          <a:xfrm>
            <a:off x="873760" y="2758440"/>
            <a:ext cx="744728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0" i="0" u="none" strike="noStrike" baseline="0">
                <a:solidFill>
                  <a:srgbClr val="000000"/>
                </a:solidFill>
                <a:latin typeface="Aptos"/>
              </a:rPr>
              <a:t>Article: The importance of Teaching Through Relationships</a:t>
            </a:r>
            <a:r>
              <a:rPr sz="2000" b="0" i="0">
                <a:solidFill>
                  <a:srgbClr val="000000"/>
                </a:solidFill>
                <a:latin typeface="Aptos"/>
                <a:ea typeface="Aptos"/>
                <a:cs typeface="Aptos"/>
              </a:rPr>
              <a:t>​</a:t>
            </a:r>
            <a:endParaRPr lang="en-GB"/>
          </a:p>
          <a:p>
            <a:pPr algn="ctr"/>
            <a:endParaRPr lang="en-GB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0E504A62-4F4D-B5C4-C1CF-50DA8B01DDBB}"/>
              </a:ext>
            </a:extLst>
          </p:cNvPr>
          <p:cNvSpPr txBox="1"/>
          <p:nvPr/>
        </p:nvSpPr>
        <p:spPr>
          <a:xfrm>
            <a:off x="980440" y="362302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Article: Modelled behaviour: how to set the best example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91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4ACF0-752B-04CD-6971-9320BED6B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113" y="1015999"/>
            <a:ext cx="3728281" cy="301244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2400" b="1" dirty="0"/>
              <a:t>Why is observing colleagues and </a:t>
            </a:r>
            <a:r>
              <a:rPr lang="en-US" sz="2400" b="1" dirty="0" err="1"/>
              <a:t>analysing</a:t>
            </a:r>
            <a:r>
              <a:rPr lang="en-US" sz="2400" b="1" dirty="0"/>
              <a:t> the effectiveness of the strategies they have used for a specific focus so </a:t>
            </a:r>
            <a:r>
              <a:rPr lang="en-US" sz="2400" b="1" dirty="0" err="1"/>
              <a:t>importan</a:t>
            </a:r>
            <a:r>
              <a:rPr lang="en-US" sz="2400" b="1" dirty="0"/>
              <a:t>t to develop as a professional?</a:t>
            </a:r>
            <a:br>
              <a:rPr lang="en-US" sz="2400" b="1" dirty="0"/>
            </a:br>
            <a:br>
              <a:rPr lang="en-US" sz="2400" b="1" dirty="0"/>
            </a:br>
            <a:r>
              <a:rPr lang="en-US" sz="2400" b="1" dirty="0"/>
              <a:t>From your observations so far what have been the 3 most effective strategies that you have observed and why?</a:t>
            </a:r>
            <a:endParaRPr lang="en-US" dirty="0"/>
          </a:p>
        </p:txBody>
      </p:sp>
      <p:pic>
        <p:nvPicPr>
          <p:cNvPr id="4" name="Picture 3" descr="A teacher teaching students in a classroom&#10;&#10;AI-generated content may be incorrect.">
            <a:extLst>
              <a:ext uri="{FF2B5EF4-FFF2-40B4-BE49-F238E27FC236}">
                <a16:creationId xmlns:a16="http://schemas.microsoft.com/office/drawing/2014/main" id="{52DBF369-B65E-18EC-CE9E-EC7E74CDE9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69" r="1" b="1669"/>
          <a:stretch>
            <a:fillRect/>
          </a:stretch>
        </p:blipFill>
        <p:spPr>
          <a:xfrm>
            <a:off x="995681" y="4669791"/>
            <a:ext cx="2922904" cy="170052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D2E726-8203-5157-4905-4FD61A126591}"/>
              </a:ext>
            </a:extLst>
          </p:cNvPr>
          <p:cNvSpPr txBox="1"/>
          <p:nvPr/>
        </p:nvSpPr>
        <p:spPr>
          <a:xfrm>
            <a:off x="5415244" y="670559"/>
            <a:ext cx="5937542" cy="544507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900" b="1"/>
              <a:t>W3: Build respectful, motivating, and inclusive cultures (AO2, 1.3, 1.4)</a:t>
            </a:r>
            <a:endParaRPr lang="en-US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/>
              <a:t>AO2 1.3: Create a positive, safe, predictable, respectful and stimulating learning environment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/>
              <a:t>    AO2 1.4: Protect and motivate pupils, encouraging </a:t>
            </a:r>
            <a:r>
              <a:rPr lang="en-US" sz="1900" b="1" dirty="0" err="1"/>
              <a:t>behaviour</a:t>
            </a:r>
            <a:r>
              <a:rPr lang="en-US" sz="1900" b="1" dirty="0"/>
              <a:t> for learning and emotional self-regulation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b="1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900" b="1" dirty="0"/>
              <a:t>W4: Pupils have different needs and learn how to support pupils with a range of additional needs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/>
              <a:t>AO2 3.4: Support the additional needs of their pupils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b="1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900" b="1"/>
              <a:t>W6: Lesson Planning and Pedagogy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/>
              <a:t>AO2 5.2: Range of teaching and learning approaches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69E3B-3A3F-4263-B6D0-0341004F49E3}"/>
              </a:ext>
            </a:extLst>
          </p:cNvPr>
          <p:cNvSpPr txBox="1"/>
          <p:nvPr/>
        </p:nvSpPr>
        <p:spPr>
          <a:xfrm>
            <a:off x="1259840" y="370840"/>
            <a:ext cx="192024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i="0" u="none" strike="noStrike" baseline="0">
                <a:solidFill>
                  <a:srgbClr val="000000"/>
                </a:solidFill>
                <a:latin typeface="Aptos Display"/>
              </a:rPr>
              <a:t>Thinking points</a:t>
            </a:r>
            <a:endParaRPr lang="en-GB" sz="2000"/>
          </a:p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873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269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Study Group 1 and 2: Inclusive classroom &amp; Adaptive teaching</vt:lpstr>
      <vt:lpstr>Why is observing colleagues and analysing the effectiveness of the strategies they have used for a specific focus so important to develop as a professional?  From your observations so far what have been the 3 most effective strategies that you have observed and why?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April Elsmore</dc:creator>
  <cp:lastModifiedBy>Michelle Ellis-Tipton</cp:lastModifiedBy>
  <cp:revision>188</cp:revision>
  <dcterms:created xsi:type="dcterms:W3CDTF">2026-01-15T08:57:33Z</dcterms:created>
  <dcterms:modified xsi:type="dcterms:W3CDTF">2026-05-21T08:26:00Z</dcterms:modified>
</cp:coreProperties>
</file>